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Krona One"/>
      <p:regular r:id="rId62"/>
    </p:embeddedFont>
    <p:embeddedFont>
      <p:font typeface="Lato"/>
      <p:regular r:id="rId63"/>
      <p:bold r:id="rId64"/>
      <p:italic r:id="rId65"/>
      <p:boldItalic r:id="rId66"/>
    </p:embeddedFont>
    <p:embeddedFont>
      <p:font typeface="Anaheim"/>
      <p:regular r:id="rId67"/>
    </p:embeddedFont>
    <p:embeddedFont>
      <p:font typeface="Didact Gothic"/>
      <p:regular r:id="rId68"/>
    </p:embeddedFont>
    <p:embeddedFont>
      <p:font typeface="Quicksand"/>
      <p:regular r:id="rId69"/>
      <p:bold r:id="rId70"/>
    </p:embeddedFont>
    <p:embeddedFont>
      <p:font typeface="PT Sans"/>
      <p:regular r:id="rId71"/>
      <p:bold r:id="rId72"/>
      <p:italic r:id="rId73"/>
      <p:boldItalic r:id="rId74"/>
    </p:embeddedFont>
    <p:embeddedFont>
      <p:font typeface="Comfortaa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64D7F3-85BA-4EE9-9491-ED7877F9F399}">
  <a:tblStyle styleId="{0E64D7F3-85BA-4EE9-9491-ED7877F9F39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03F647A-3D14-4655-9F43-287106AD3F4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TSans-italic.fntdata"/><Relationship Id="rId72" Type="http://schemas.openxmlformats.org/officeDocument/2006/relationships/font" Target="fonts/PTSans-bold.fntdata"/><Relationship Id="rId31" Type="http://schemas.openxmlformats.org/officeDocument/2006/relationships/slide" Target="slides/slide25.xml"/><Relationship Id="rId75" Type="http://schemas.openxmlformats.org/officeDocument/2006/relationships/font" Target="fonts/Comfortaa-regular.fntdata"/><Relationship Id="rId30" Type="http://schemas.openxmlformats.org/officeDocument/2006/relationships/slide" Target="slides/slide24.xml"/><Relationship Id="rId74" Type="http://schemas.openxmlformats.org/officeDocument/2006/relationships/font" Target="fonts/PTSans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Comfortaa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PTSans-regular.fntdata"/><Relationship Id="rId70" Type="http://schemas.openxmlformats.org/officeDocument/2006/relationships/font" Target="fonts/Quicksand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KronaOne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6.xml"/><Relationship Id="rId66" Type="http://schemas.openxmlformats.org/officeDocument/2006/relationships/font" Target="fonts/Lato-boldItalic.fntdata"/><Relationship Id="rId21" Type="http://schemas.openxmlformats.org/officeDocument/2006/relationships/slide" Target="slides/slide15.xml"/><Relationship Id="rId65" Type="http://schemas.openxmlformats.org/officeDocument/2006/relationships/font" Target="fonts/Lato-italic.fntdata"/><Relationship Id="rId24" Type="http://schemas.openxmlformats.org/officeDocument/2006/relationships/slide" Target="slides/slide18.xml"/><Relationship Id="rId68" Type="http://schemas.openxmlformats.org/officeDocument/2006/relationships/font" Target="fonts/DidactGothic-regular.fntdata"/><Relationship Id="rId23" Type="http://schemas.openxmlformats.org/officeDocument/2006/relationships/slide" Target="slides/slide17.xml"/><Relationship Id="rId67" Type="http://schemas.openxmlformats.org/officeDocument/2006/relationships/font" Target="fonts/Anaheim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Quicksand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96ea2042af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296ea2042af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96ea2042af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96ea2042af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96ea2042af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96ea2042af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96ea2042af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96ea2042af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96ea2042af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g296ea2042af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96ea2042af_0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96ea2042af_0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96ea2042af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96ea2042af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96ea2042af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96ea2042af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96ea2042af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9" name="Google Shape;1149;g296ea2042af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96ea2042af_0_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96ea2042af_0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96ea2042af_0_2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296ea2042af_0_2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96ea2042af_0_2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96ea2042af_0_2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96ea2042af_0_2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96ea2042af_0_2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96ea2042af_0_2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96ea2042af_0_2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96ea2042af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96ea2042af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96ea2042af_0_2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7" name="Google Shape;1287;g296ea2042af_0_2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0" name="Google Shape;136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96ea2042af_0_2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1" name="Google Shape;1371;g296ea2042af_0_2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4" name="Google Shape;14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296ea2042af_0_2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0" name="Google Shape;1460;g296ea2042af_0_2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96ea2042af_0_2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96ea2042af_0_2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96ea2042af_0_2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96ea2042af_0_2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96ea2042af_0_2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96ea2042af_0_2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96ea2042af_0_2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96ea2042af_0_2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96ea2042af_0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296ea2042af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96ea2042af_0_2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296ea2042af_0_2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96ea2042af_0_2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296ea2042af_0_2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296ea2042af_0_2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296ea2042af_0_2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96ea2042af_0_2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296ea2042af_0_2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96ea2042af_0_2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96ea2042af_0_2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296ea2042af_0_2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296ea2042af_0_2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96ea2042af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296ea2042af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96ea2042af_0_3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4" name="Google Shape;1594;g296ea2042af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7" name="Google Shape;16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29657d789ed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g29657d789ed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9657d789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9" name="Google Shape;1679;g29657d789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29657d789ed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29657d789ed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9657d789ed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6" name="Google Shape;1766;g29657d789ed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9" name="Google Shape;18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5" name="Google Shape;18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97c49d577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3" name="Google Shape;1853;g297c49d577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297c49d57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1" name="Google Shape;1861;g297c49d57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96ea2042af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296ea2042af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9657d789ed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29657d789ed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9657d789ed_1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29657d789ed_1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29657d789ed_1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29657d789ed_1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29657d789ed_1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8" name="Google Shape;1888;g29657d789ed_1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1" name="Google Shape;19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9657d789ed_1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9657d789ed_1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96ea2042af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96ea2042af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96ea2042af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296ea2042af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96ea2042af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96ea2042af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09700" y="949825"/>
            <a:ext cx="63246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07550" y="3260675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4" name="Google Shape;14;p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15;p2"/>
            <p:cNvCxnSpPr>
              <a:stCxn id="1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" name="Google Shape;16;p2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8" name="Google Shape;18;p2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5" name="Google Shape;25;p2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11"/>
          <p:cNvSpPr txBox="1"/>
          <p:nvPr>
            <p:ph idx="2" type="title"/>
          </p:nvPr>
        </p:nvSpPr>
        <p:spPr>
          <a:xfrm>
            <a:off x="1101175" y="17762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11"/>
          <p:cNvSpPr txBox="1"/>
          <p:nvPr>
            <p:ph idx="1" type="subTitle"/>
          </p:nvPr>
        </p:nvSpPr>
        <p:spPr>
          <a:xfrm>
            <a:off x="1101175" y="21634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1"/>
          <p:cNvSpPr txBox="1"/>
          <p:nvPr>
            <p:ph idx="3" type="title"/>
          </p:nvPr>
        </p:nvSpPr>
        <p:spPr>
          <a:xfrm>
            <a:off x="3717475" y="17762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" name="Google Shape;209;p11"/>
          <p:cNvSpPr txBox="1"/>
          <p:nvPr>
            <p:ph idx="4" type="subTitle"/>
          </p:nvPr>
        </p:nvSpPr>
        <p:spPr>
          <a:xfrm>
            <a:off x="3717471" y="21634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1"/>
          <p:cNvSpPr txBox="1"/>
          <p:nvPr>
            <p:ph idx="5" type="title"/>
          </p:nvPr>
        </p:nvSpPr>
        <p:spPr>
          <a:xfrm>
            <a:off x="1101175" y="32096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1" name="Google Shape;211;p11"/>
          <p:cNvSpPr txBox="1"/>
          <p:nvPr>
            <p:ph idx="6" type="subTitle"/>
          </p:nvPr>
        </p:nvSpPr>
        <p:spPr>
          <a:xfrm>
            <a:off x="1101175" y="35968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1"/>
          <p:cNvSpPr txBox="1"/>
          <p:nvPr>
            <p:ph idx="7" type="title"/>
          </p:nvPr>
        </p:nvSpPr>
        <p:spPr>
          <a:xfrm>
            <a:off x="3717471" y="32096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11"/>
          <p:cNvSpPr txBox="1"/>
          <p:nvPr>
            <p:ph idx="8" type="subTitle"/>
          </p:nvPr>
        </p:nvSpPr>
        <p:spPr>
          <a:xfrm>
            <a:off x="3717468" y="35968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1"/>
          <p:cNvSpPr txBox="1"/>
          <p:nvPr>
            <p:ph idx="9" type="title"/>
          </p:nvPr>
        </p:nvSpPr>
        <p:spPr>
          <a:xfrm>
            <a:off x="6333774" y="17762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11"/>
          <p:cNvSpPr txBox="1"/>
          <p:nvPr>
            <p:ph idx="13" type="subTitle"/>
          </p:nvPr>
        </p:nvSpPr>
        <p:spPr>
          <a:xfrm>
            <a:off x="6333767" y="21634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1"/>
          <p:cNvSpPr txBox="1"/>
          <p:nvPr>
            <p:ph idx="14" type="title"/>
          </p:nvPr>
        </p:nvSpPr>
        <p:spPr>
          <a:xfrm>
            <a:off x="6333773" y="32096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11"/>
          <p:cNvSpPr txBox="1"/>
          <p:nvPr>
            <p:ph idx="15" type="subTitle"/>
          </p:nvPr>
        </p:nvSpPr>
        <p:spPr>
          <a:xfrm>
            <a:off x="6333873" y="35968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1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11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21" name="Google Shape;221;p11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2" name="Google Shape;222;p11"/>
            <p:cNvCxnSpPr>
              <a:stCxn id="221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3" name="Google Shape;223;p11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11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25" name="Google Shape;225;p11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11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32" name="Google Shape;232;p11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12"/>
          <p:cNvSpPr txBox="1"/>
          <p:nvPr>
            <p:ph idx="2" type="title"/>
          </p:nvPr>
        </p:nvSpPr>
        <p:spPr>
          <a:xfrm>
            <a:off x="1402350" y="1849750"/>
            <a:ext cx="1978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7" name="Google Shape;237;p12"/>
          <p:cNvSpPr txBox="1"/>
          <p:nvPr>
            <p:ph idx="1" type="subTitle"/>
          </p:nvPr>
        </p:nvSpPr>
        <p:spPr>
          <a:xfrm>
            <a:off x="1402350" y="2228700"/>
            <a:ext cx="19782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2"/>
          <p:cNvSpPr txBox="1"/>
          <p:nvPr>
            <p:ph idx="3" type="title"/>
          </p:nvPr>
        </p:nvSpPr>
        <p:spPr>
          <a:xfrm>
            <a:off x="5763451" y="1849750"/>
            <a:ext cx="1978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" name="Google Shape;239;p12"/>
          <p:cNvSpPr txBox="1"/>
          <p:nvPr>
            <p:ph idx="4" type="subTitle"/>
          </p:nvPr>
        </p:nvSpPr>
        <p:spPr>
          <a:xfrm>
            <a:off x="5763456" y="222870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2"/>
          <p:cNvSpPr txBox="1"/>
          <p:nvPr>
            <p:ph idx="5" type="title"/>
          </p:nvPr>
        </p:nvSpPr>
        <p:spPr>
          <a:xfrm>
            <a:off x="1402350" y="3182675"/>
            <a:ext cx="1978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1" name="Google Shape;241;p12"/>
          <p:cNvSpPr txBox="1"/>
          <p:nvPr>
            <p:ph idx="6" type="subTitle"/>
          </p:nvPr>
        </p:nvSpPr>
        <p:spPr>
          <a:xfrm>
            <a:off x="1402350" y="3573213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2"/>
          <p:cNvSpPr txBox="1"/>
          <p:nvPr>
            <p:ph idx="7" type="title"/>
          </p:nvPr>
        </p:nvSpPr>
        <p:spPr>
          <a:xfrm>
            <a:off x="5763452" y="3182675"/>
            <a:ext cx="1978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" name="Google Shape;243;p12"/>
          <p:cNvSpPr txBox="1"/>
          <p:nvPr>
            <p:ph idx="8" type="subTitle"/>
          </p:nvPr>
        </p:nvSpPr>
        <p:spPr>
          <a:xfrm>
            <a:off x="5763456" y="3573213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12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1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47" name="Google Shape;247;p1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12"/>
            <p:cNvCxnSpPr>
              <a:stCxn id="247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9" name="Google Shape;249;p12"/>
          <p:cNvSpPr/>
          <p:nvPr/>
        </p:nvSpPr>
        <p:spPr>
          <a:xfrm>
            <a:off x="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12"/>
          <p:cNvGrpSpPr/>
          <p:nvPr/>
        </p:nvGrpSpPr>
        <p:grpSpPr>
          <a:xfrm>
            <a:off x="3604152" y="4740825"/>
            <a:ext cx="1935995" cy="310753"/>
            <a:chOff x="2225600" y="2152250"/>
            <a:chExt cx="3266400" cy="524300"/>
          </a:xfrm>
        </p:grpSpPr>
        <p:sp>
          <p:nvSpPr>
            <p:cNvPr id="251" name="Google Shape;251;p12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1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58" name="Google Shape;258;p12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1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 txBox="1"/>
          <p:nvPr>
            <p:ph idx="1" type="body"/>
          </p:nvPr>
        </p:nvSpPr>
        <p:spPr>
          <a:xfrm>
            <a:off x="3932888" y="2087175"/>
            <a:ext cx="42897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indent="-2794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indent="-2794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indent="-2730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indent="-2730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indent="-2667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2" name="Google Shape;262;p13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3" name="Google Shape;263;p1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1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66" name="Google Shape;266;p1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" name="Google Shape;267;p13"/>
            <p:cNvCxnSpPr>
              <a:stCxn id="26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8" name="Google Shape;268;p1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1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70" name="Google Shape;270;p13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1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77" name="Google Shape;277;p13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1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title"/>
          </p:nvPr>
        </p:nvSpPr>
        <p:spPr>
          <a:xfrm>
            <a:off x="713100" y="1307100"/>
            <a:ext cx="77175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1" name="Google Shape;281;p14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14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84" name="Google Shape;284;p14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14"/>
            <p:cNvCxnSpPr>
              <a:stCxn id="28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6" name="Google Shape;286;p14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14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88" name="Google Shape;288;p14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14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95" name="Google Shape;295;p14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14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/>
          <p:nvPr>
            <p:ph type="title"/>
          </p:nvPr>
        </p:nvSpPr>
        <p:spPr>
          <a:xfrm>
            <a:off x="1225750" y="1492413"/>
            <a:ext cx="36579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9" name="Google Shape;299;p15"/>
          <p:cNvSpPr txBox="1"/>
          <p:nvPr>
            <p:ph idx="1" type="subTitle"/>
          </p:nvPr>
        </p:nvSpPr>
        <p:spPr>
          <a:xfrm>
            <a:off x="1225750" y="2877088"/>
            <a:ext cx="36579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15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15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03" name="Google Shape;303;p15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15"/>
            <p:cNvCxnSpPr>
              <a:stCxn id="30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5" name="Google Shape;305;p15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15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07" name="Google Shape;307;p15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15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14" name="Google Shape;314;p15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" name="Google Shape;315;p15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 txBox="1"/>
          <p:nvPr>
            <p:ph type="title"/>
          </p:nvPr>
        </p:nvSpPr>
        <p:spPr>
          <a:xfrm>
            <a:off x="1002888" y="2291504"/>
            <a:ext cx="1864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8" name="Google Shape;318;p16"/>
          <p:cNvSpPr txBox="1"/>
          <p:nvPr>
            <p:ph idx="1" type="subTitle"/>
          </p:nvPr>
        </p:nvSpPr>
        <p:spPr>
          <a:xfrm>
            <a:off x="908550" y="3523475"/>
            <a:ext cx="20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9" name="Google Shape;319;p16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16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22" name="Google Shape;322;p16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3" name="Google Shape;323;p16"/>
            <p:cNvCxnSpPr>
              <a:stCxn id="322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4" name="Google Shape;324;p16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16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26" name="Google Shape;326;p16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p16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33" name="Google Shape;333;p16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16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5" name="Google Shape;335;p16"/>
          <p:cNvSpPr txBox="1"/>
          <p:nvPr>
            <p:ph idx="2" type="title"/>
          </p:nvPr>
        </p:nvSpPr>
        <p:spPr>
          <a:xfrm>
            <a:off x="3639894" y="2291504"/>
            <a:ext cx="1864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36" name="Google Shape;336;p16"/>
          <p:cNvSpPr txBox="1"/>
          <p:nvPr>
            <p:ph idx="3" type="subTitle"/>
          </p:nvPr>
        </p:nvSpPr>
        <p:spPr>
          <a:xfrm>
            <a:off x="3545551" y="3523475"/>
            <a:ext cx="20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7" name="Google Shape;337;p16"/>
          <p:cNvSpPr txBox="1"/>
          <p:nvPr>
            <p:ph idx="4" type="title"/>
          </p:nvPr>
        </p:nvSpPr>
        <p:spPr>
          <a:xfrm>
            <a:off x="6276900" y="2291504"/>
            <a:ext cx="1864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38" name="Google Shape;338;p16"/>
          <p:cNvSpPr txBox="1"/>
          <p:nvPr>
            <p:ph idx="5" type="subTitle"/>
          </p:nvPr>
        </p:nvSpPr>
        <p:spPr>
          <a:xfrm>
            <a:off x="6182553" y="3523475"/>
            <a:ext cx="20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9" name="Google Shape;339;p16"/>
          <p:cNvSpPr txBox="1"/>
          <p:nvPr>
            <p:ph idx="6"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2" name="Google Shape;342;p17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43" name="Google Shape;343;p17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4" name="Google Shape;344;p17"/>
            <p:cNvCxnSpPr>
              <a:stCxn id="34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45" name="Google Shape;345;p17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46" name="Google Shape;346;p17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17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8" name="Google Shape;348;p17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17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51" name="Google Shape;351;p17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2" name="Google Shape;352;p17"/>
            <p:cNvCxnSpPr>
              <a:stCxn id="351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3" name="Google Shape;353;p17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17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55" name="Google Shape;355;p17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17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62" name="Google Shape;362;p17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17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6" name="Google Shape;366;p18"/>
          <p:cNvSpPr txBox="1"/>
          <p:nvPr>
            <p:ph idx="2" type="title"/>
          </p:nvPr>
        </p:nvSpPr>
        <p:spPr>
          <a:xfrm>
            <a:off x="1622425" y="2759200"/>
            <a:ext cx="2649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7" name="Google Shape;367;p18"/>
          <p:cNvSpPr txBox="1"/>
          <p:nvPr>
            <p:ph idx="3" type="title"/>
          </p:nvPr>
        </p:nvSpPr>
        <p:spPr>
          <a:xfrm>
            <a:off x="4872123" y="2759200"/>
            <a:ext cx="2649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8" name="Google Shape;368;p18"/>
          <p:cNvSpPr txBox="1"/>
          <p:nvPr>
            <p:ph idx="1" type="subTitle"/>
          </p:nvPr>
        </p:nvSpPr>
        <p:spPr>
          <a:xfrm>
            <a:off x="4872123" y="3199725"/>
            <a:ext cx="2649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9" name="Google Shape;369;p18"/>
          <p:cNvSpPr txBox="1"/>
          <p:nvPr>
            <p:ph idx="4" type="subTitle"/>
          </p:nvPr>
        </p:nvSpPr>
        <p:spPr>
          <a:xfrm>
            <a:off x="1622425" y="3199725"/>
            <a:ext cx="2649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0" name="Google Shape;370;p18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8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18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73" name="Google Shape;373;p18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4" name="Google Shape;374;p18"/>
            <p:cNvCxnSpPr>
              <a:stCxn id="37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75" name="Google Shape;375;p18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18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77" name="Google Shape;377;p18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18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84" name="Google Shape;384;p18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18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"/>
          <p:cNvSpPr txBox="1"/>
          <p:nvPr>
            <p:ph type="title"/>
          </p:nvPr>
        </p:nvSpPr>
        <p:spPr>
          <a:xfrm>
            <a:off x="4861175" y="539400"/>
            <a:ext cx="28077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"/>
          <p:cNvSpPr txBox="1"/>
          <p:nvPr>
            <p:ph type="title"/>
          </p:nvPr>
        </p:nvSpPr>
        <p:spPr>
          <a:xfrm>
            <a:off x="2375625" y="3146825"/>
            <a:ext cx="439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0" name="Google Shape;390;p20"/>
          <p:cNvSpPr txBox="1"/>
          <p:nvPr>
            <p:ph idx="1" type="subTitle"/>
          </p:nvPr>
        </p:nvSpPr>
        <p:spPr>
          <a:xfrm>
            <a:off x="2375619" y="3860638"/>
            <a:ext cx="43926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20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0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20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94" name="Google Shape;394;p20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5" name="Google Shape;395;p20"/>
            <p:cNvCxnSpPr>
              <a:stCxn id="39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6" name="Google Shape;396;p20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20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98" name="Google Shape;398;p20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20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05" name="Google Shape;405;p20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20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720000" y="558800"/>
            <a:ext cx="77040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720000" y="1158425"/>
            <a:ext cx="7704000" cy="3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3" name="Google Shape;33;p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" name="Google Shape;34;p3"/>
            <p:cNvCxnSpPr>
              <a:stCxn id="3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" name="Google Shape;35;p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7" name="Google Shape;37;p3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4" name="Google Shape;44;p3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 txBox="1"/>
          <p:nvPr>
            <p:ph type="title"/>
          </p:nvPr>
        </p:nvSpPr>
        <p:spPr>
          <a:xfrm>
            <a:off x="3129331" y="614750"/>
            <a:ext cx="288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21"/>
          <p:cNvSpPr txBox="1"/>
          <p:nvPr>
            <p:ph idx="1" type="subTitle"/>
          </p:nvPr>
        </p:nvSpPr>
        <p:spPr>
          <a:xfrm>
            <a:off x="2375731" y="1328563"/>
            <a:ext cx="43926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21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21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13" name="Google Shape;413;p21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4" name="Google Shape;414;p21"/>
            <p:cNvCxnSpPr>
              <a:stCxn id="41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5" name="Google Shape;415;p21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21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417" name="Google Shape;417;p21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/>
          <p:nvPr>
            <p:ph hasCustomPrompt="1" type="title"/>
          </p:nvPr>
        </p:nvSpPr>
        <p:spPr>
          <a:xfrm>
            <a:off x="713100" y="1449713"/>
            <a:ext cx="77178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5" name="Google Shape;425;p22"/>
          <p:cNvSpPr txBox="1"/>
          <p:nvPr>
            <p:ph idx="1" type="subTitle"/>
          </p:nvPr>
        </p:nvSpPr>
        <p:spPr>
          <a:xfrm>
            <a:off x="1284000" y="3550088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6" name="Google Shape;426;p22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2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29" name="Google Shape;429;p2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0" name="Google Shape;430;p22"/>
            <p:cNvCxnSpPr>
              <a:stCxn id="429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31" name="Google Shape;431;p22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22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433" name="Google Shape;433;p22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2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40" name="Google Shape;440;p22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2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"/>
          <p:cNvSpPr txBox="1"/>
          <p:nvPr>
            <p:ph type="title"/>
          </p:nvPr>
        </p:nvSpPr>
        <p:spPr>
          <a:xfrm>
            <a:off x="2375625" y="3146825"/>
            <a:ext cx="439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4" name="Google Shape;444;p23"/>
          <p:cNvSpPr txBox="1"/>
          <p:nvPr>
            <p:ph idx="1" type="subTitle"/>
          </p:nvPr>
        </p:nvSpPr>
        <p:spPr>
          <a:xfrm>
            <a:off x="2375619" y="3860638"/>
            <a:ext cx="43926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2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2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48" name="Google Shape;448;p2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9" name="Google Shape;449;p23"/>
            <p:cNvCxnSpPr>
              <a:stCxn id="448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0" name="Google Shape;450;p2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2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452" name="Google Shape;452;p23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2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59" name="Google Shape;459;p23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0" name="Google Shape;460;p2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3" name="Google Shape;463;p24"/>
          <p:cNvSpPr txBox="1"/>
          <p:nvPr>
            <p:ph idx="2" type="title"/>
          </p:nvPr>
        </p:nvSpPr>
        <p:spPr>
          <a:xfrm>
            <a:off x="5383400" y="1399850"/>
            <a:ext cx="2175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4" name="Google Shape;464;p24"/>
          <p:cNvSpPr txBox="1"/>
          <p:nvPr>
            <p:ph idx="1" type="subTitle"/>
          </p:nvPr>
        </p:nvSpPr>
        <p:spPr>
          <a:xfrm>
            <a:off x="5383400" y="1755950"/>
            <a:ext cx="2505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4"/>
          <p:cNvSpPr txBox="1"/>
          <p:nvPr>
            <p:ph idx="3" type="title"/>
          </p:nvPr>
        </p:nvSpPr>
        <p:spPr>
          <a:xfrm>
            <a:off x="1585325" y="2414825"/>
            <a:ext cx="2175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6" name="Google Shape;466;p24"/>
          <p:cNvSpPr txBox="1"/>
          <p:nvPr>
            <p:ph idx="4" type="subTitle"/>
          </p:nvPr>
        </p:nvSpPr>
        <p:spPr>
          <a:xfrm>
            <a:off x="1585350" y="2770925"/>
            <a:ext cx="2175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24"/>
          <p:cNvSpPr txBox="1"/>
          <p:nvPr>
            <p:ph idx="5" type="title"/>
          </p:nvPr>
        </p:nvSpPr>
        <p:spPr>
          <a:xfrm>
            <a:off x="5383375" y="3429838"/>
            <a:ext cx="2175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8" name="Google Shape;468;p24"/>
          <p:cNvSpPr txBox="1"/>
          <p:nvPr>
            <p:ph idx="6" type="subTitle"/>
          </p:nvPr>
        </p:nvSpPr>
        <p:spPr>
          <a:xfrm>
            <a:off x="5383400" y="3785863"/>
            <a:ext cx="2175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24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4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p24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72" name="Google Shape;472;p24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3" name="Google Shape;473;p24"/>
            <p:cNvCxnSpPr>
              <a:stCxn id="472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4" name="Google Shape;474;p24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24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476" name="Google Shape;476;p24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83" name="Google Shape;483;p24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4" name="Google Shape;484;p24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5" name="Google Shape;485;p24"/>
          <p:cNvSpPr txBox="1"/>
          <p:nvPr>
            <p:ph idx="7" type="title"/>
          </p:nvPr>
        </p:nvSpPr>
        <p:spPr>
          <a:xfrm>
            <a:off x="3959552" y="1539838"/>
            <a:ext cx="1225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6" name="Google Shape;486;p24"/>
          <p:cNvSpPr txBox="1"/>
          <p:nvPr>
            <p:ph idx="8" type="title"/>
          </p:nvPr>
        </p:nvSpPr>
        <p:spPr>
          <a:xfrm>
            <a:off x="3959315" y="2565575"/>
            <a:ext cx="1225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7" name="Google Shape;487;p24"/>
          <p:cNvSpPr txBox="1"/>
          <p:nvPr>
            <p:ph idx="9" type="title"/>
          </p:nvPr>
        </p:nvSpPr>
        <p:spPr>
          <a:xfrm>
            <a:off x="3959540" y="3580200"/>
            <a:ext cx="1225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5"/>
          <p:cNvSpPr txBox="1"/>
          <p:nvPr>
            <p:ph idx="2" type="title"/>
          </p:nvPr>
        </p:nvSpPr>
        <p:spPr>
          <a:xfrm>
            <a:off x="3484350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1" name="Google Shape;491;p25"/>
          <p:cNvSpPr txBox="1"/>
          <p:nvPr>
            <p:ph idx="1" type="subTitle"/>
          </p:nvPr>
        </p:nvSpPr>
        <p:spPr>
          <a:xfrm>
            <a:off x="3484350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25"/>
          <p:cNvSpPr txBox="1"/>
          <p:nvPr>
            <p:ph idx="3" type="title"/>
          </p:nvPr>
        </p:nvSpPr>
        <p:spPr>
          <a:xfrm>
            <a:off x="935934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3" name="Google Shape;493;p25"/>
          <p:cNvSpPr txBox="1"/>
          <p:nvPr>
            <p:ph idx="4" type="subTitle"/>
          </p:nvPr>
        </p:nvSpPr>
        <p:spPr>
          <a:xfrm>
            <a:off x="935938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25"/>
          <p:cNvSpPr txBox="1"/>
          <p:nvPr>
            <p:ph idx="5" type="title"/>
          </p:nvPr>
        </p:nvSpPr>
        <p:spPr>
          <a:xfrm>
            <a:off x="6032761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5" name="Google Shape;495;p25"/>
          <p:cNvSpPr txBox="1"/>
          <p:nvPr>
            <p:ph idx="6" type="subTitle"/>
          </p:nvPr>
        </p:nvSpPr>
        <p:spPr>
          <a:xfrm>
            <a:off x="6032763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25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5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25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99" name="Google Shape;499;p25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0" name="Google Shape;500;p25"/>
            <p:cNvCxnSpPr>
              <a:stCxn id="499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1" name="Google Shape;501;p25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25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03" name="Google Shape;503;p25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25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10" name="Google Shape;510;p25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1" name="Google Shape;511;p25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6"/>
          <p:cNvSpPr txBox="1"/>
          <p:nvPr>
            <p:ph type="title"/>
          </p:nvPr>
        </p:nvSpPr>
        <p:spPr>
          <a:xfrm>
            <a:off x="5472975" y="1635175"/>
            <a:ext cx="2558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4" name="Google Shape;514;p26"/>
          <p:cNvSpPr txBox="1"/>
          <p:nvPr>
            <p:ph idx="1" type="subTitle"/>
          </p:nvPr>
        </p:nvSpPr>
        <p:spPr>
          <a:xfrm>
            <a:off x="5472975" y="2388725"/>
            <a:ext cx="25584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26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6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26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18" name="Google Shape;518;p26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9" name="Google Shape;519;p26"/>
            <p:cNvCxnSpPr>
              <a:stCxn id="518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20" name="Google Shape;520;p26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1" name="Google Shape;521;p26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22" name="Google Shape;522;p26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26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29" name="Google Shape;529;p26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0" name="Google Shape;530;p26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"/>
          <p:cNvSpPr txBox="1"/>
          <p:nvPr>
            <p:ph type="title"/>
          </p:nvPr>
        </p:nvSpPr>
        <p:spPr>
          <a:xfrm>
            <a:off x="4129325" y="907138"/>
            <a:ext cx="38466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3" name="Google Shape;533;p27"/>
          <p:cNvSpPr txBox="1"/>
          <p:nvPr>
            <p:ph idx="1" type="subTitle"/>
          </p:nvPr>
        </p:nvSpPr>
        <p:spPr>
          <a:xfrm>
            <a:off x="4129325" y="3449463"/>
            <a:ext cx="38466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27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7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27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37" name="Google Shape;537;p27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8" name="Google Shape;538;p27"/>
            <p:cNvCxnSpPr>
              <a:stCxn id="537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39" name="Google Shape;539;p27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0" name="Google Shape;540;p27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41" name="Google Shape;541;p27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27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48" name="Google Shape;548;p27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" name="Google Shape;549;p27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8"/>
          <p:cNvSpPr txBox="1"/>
          <p:nvPr>
            <p:ph type="title"/>
          </p:nvPr>
        </p:nvSpPr>
        <p:spPr>
          <a:xfrm>
            <a:off x="2424600" y="622890"/>
            <a:ext cx="42948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2" name="Google Shape;552;p28"/>
          <p:cNvSpPr txBox="1"/>
          <p:nvPr>
            <p:ph idx="1" type="subTitle"/>
          </p:nvPr>
        </p:nvSpPr>
        <p:spPr>
          <a:xfrm>
            <a:off x="2749350" y="1547738"/>
            <a:ext cx="36453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28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8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28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56" name="Google Shape;556;p28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7" name="Google Shape;557;p28"/>
            <p:cNvCxnSpPr>
              <a:stCxn id="55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58" name="Google Shape;558;p28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28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60" name="Google Shape;560;p28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28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67" name="Google Shape;567;p28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28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69" name="Google Shape;569;p28"/>
          <p:cNvSpPr txBox="1"/>
          <p:nvPr/>
        </p:nvSpPr>
        <p:spPr>
          <a:xfrm>
            <a:off x="2685600" y="3768338"/>
            <a:ext cx="37728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/>
          <p:nvPr>
            <p:ph type="title"/>
          </p:nvPr>
        </p:nvSpPr>
        <p:spPr>
          <a:xfrm>
            <a:off x="713100" y="539400"/>
            <a:ext cx="77178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2" name="Google Shape;572;p29"/>
          <p:cNvSpPr txBox="1"/>
          <p:nvPr>
            <p:ph idx="1" type="subTitle"/>
          </p:nvPr>
        </p:nvSpPr>
        <p:spPr>
          <a:xfrm>
            <a:off x="713100" y="1318075"/>
            <a:ext cx="45372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3" name="Google Shape;573;p29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9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" name="Google Shape;575;p29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76" name="Google Shape;576;p29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7" name="Google Shape;577;p29"/>
            <p:cNvCxnSpPr>
              <a:stCxn id="57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78" name="Google Shape;578;p29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29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80" name="Google Shape;580;p29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29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87" name="Google Shape;587;p29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8" name="Google Shape;588;p29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0"/>
          <p:cNvSpPr txBox="1"/>
          <p:nvPr>
            <p:ph idx="1" type="body"/>
          </p:nvPr>
        </p:nvSpPr>
        <p:spPr>
          <a:xfrm>
            <a:off x="719950" y="1228650"/>
            <a:ext cx="37188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1" name="Google Shape;591;p30"/>
          <p:cNvSpPr txBox="1"/>
          <p:nvPr>
            <p:ph idx="2" type="body"/>
          </p:nvPr>
        </p:nvSpPr>
        <p:spPr>
          <a:xfrm>
            <a:off x="4705200" y="2235750"/>
            <a:ext cx="3718800" cy="2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2" name="Google Shape;592;p3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3" name="Google Shape;593;p30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0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5" name="Google Shape;595;p30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96" name="Google Shape;596;p30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7" name="Google Shape;597;p30"/>
            <p:cNvCxnSpPr>
              <a:stCxn id="59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8" name="Google Shape;598;p30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9" name="Google Shape;599;p30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00" name="Google Shape;600;p30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30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07" name="Google Shape;607;p30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8" name="Google Shape;608;p30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2" type="title"/>
          </p:nvPr>
        </p:nvSpPr>
        <p:spPr>
          <a:xfrm>
            <a:off x="719975" y="1926150"/>
            <a:ext cx="3480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" name="Google Shape;49;p4"/>
          <p:cNvSpPr txBox="1"/>
          <p:nvPr>
            <p:ph idx="1" type="subTitle"/>
          </p:nvPr>
        </p:nvSpPr>
        <p:spPr>
          <a:xfrm>
            <a:off x="1110750" y="2323575"/>
            <a:ext cx="269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3" type="title"/>
          </p:nvPr>
        </p:nvSpPr>
        <p:spPr>
          <a:xfrm>
            <a:off x="4943052" y="1926150"/>
            <a:ext cx="3480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4"/>
          <p:cNvSpPr txBox="1"/>
          <p:nvPr>
            <p:ph idx="4" type="subTitle"/>
          </p:nvPr>
        </p:nvSpPr>
        <p:spPr>
          <a:xfrm>
            <a:off x="5333822" y="2323575"/>
            <a:ext cx="269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5" type="title"/>
          </p:nvPr>
        </p:nvSpPr>
        <p:spPr>
          <a:xfrm>
            <a:off x="719975" y="3623625"/>
            <a:ext cx="3480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4"/>
          <p:cNvSpPr txBox="1"/>
          <p:nvPr>
            <p:ph idx="6" type="subTitle"/>
          </p:nvPr>
        </p:nvSpPr>
        <p:spPr>
          <a:xfrm>
            <a:off x="1110750" y="4021100"/>
            <a:ext cx="269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7" type="title"/>
          </p:nvPr>
        </p:nvSpPr>
        <p:spPr>
          <a:xfrm>
            <a:off x="4943052" y="3623625"/>
            <a:ext cx="3480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" name="Google Shape;55;p4"/>
          <p:cNvSpPr txBox="1"/>
          <p:nvPr>
            <p:ph idx="8" type="subTitle"/>
          </p:nvPr>
        </p:nvSpPr>
        <p:spPr>
          <a:xfrm>
            <a:off x="5333822" y="4021100"/>
            <a:ext cx="269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9" type="title"/>
          </p:nvPr>
        </p:nvSpPr>
        <p:spPr>
          <a:xfrm>
            <a:off x="2018200" y="14519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idx="13" type="title"/>
          </p:nvPr>
        </p:nvSpPr>
        <p:spPr>
          <a:xfrm>
            <a:off x="6241199" y="14519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4" type="title"/>
          </p:nvPr>
        </p:nvSpPr>
        <p:spPr>
          <a:xfrm>
            <a:off x="2018248" y="31537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5" type="title"/>
          </p:nvPr>
        </p:nvSpPr>
        <p:spPr>
          <a:xfrm>
            <a:off x="6241177" y="31537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4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p4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3" name="Google Shape;63;p4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" name="Google Shape;64;p4"/>
            <p:cNvCxnSpPr>
              <a:stCxn id="6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5" name="Google Shape;65;p4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4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7" name="Google Shape;67;p4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74" name="Google Shape;74;p4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4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2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2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Now playing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14" name="Google Shape;614;p3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15" name="Google Shape;615;p3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6" name="Google Shape;616;p32"/>
            <p:cNvCxnSpPr>
              <a:stCxn id="615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7" name="Google Shape;617;p32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8" name="Google Shape;618;p32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19" name="Google Shape;619;p32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3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26" name="Google Shape;626;p32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3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3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30" name="Google Shape;630;p3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1" name="Google Shape;631;p33"/>
            <p:cNvCxnSpPr>
              <a:stCxn id="630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32" name="Google Shape;632;p3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33" name="Google Shape;633;p33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3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5" name="Google Shape;635;p3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3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Now listen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38" name="Google Shape;638;p3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39" name="Google Shape;639;p3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0" name="Google Shape;640;p33"/>
            <p:cNvCxnSpPr>
              <a:stCxn id="639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41" name="Google Shape;641;p3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3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43" name="Google Shape;643;p33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3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50" name="Google Shape;650;p33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1" name="Google Shape;651;p3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tle Only 2">
  <p:cSld name="TITLE_ONLY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"/>
          <p:cNvSpPr/>
          <p:nvPr/>
        </p:nvSpPr>
        <p:spPr>
          <a:xfrm rot="10800000">
            <a:off x="-1899393" y="4014540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5" name="Google Shape;655;p34"/>
          <p:cNvSpPr/>
          <p:nvPr/>
        </p:nvSpPr>
        <p:spPr>
          <a:xfrm rot="-5400000">
            <a:off x="7829613" y="173953"/>
            <a:ext cx="2072229" cy="1275840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/>
          <p:nvPr>
            <p:ph type="title"/>
          </p:nvPr>
        </p:nvSpPr>
        <p:spPr>
          <a:xfrm>
            <a:off x="1179850" y="1224400"/>
            <a:ext cx="39237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1349050" y="2090300"/>
            <a:ext cx="3754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5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82" name="Google Shape;82;p5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" name="Google Shape;83;p5"/>
            <p:cNvCxnSpPr>
              <a:stCxn id="82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" name="Google Shape;84;p5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5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86" name="Google Shape;86;p5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5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93" name="Google Shape;93;p5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5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6"/>
          <p:cNvSpPr txBox="1"/>
          <p:nvPr>
            <p:ph idx="2" type="title"/>
          </p:nvPr>
        </p:nvSpPr>
        <p:spPr>
          <a:xfrm>
            <a:off x="937700" y="269460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6"/>
          <p:cNvSpPr txBox="1"/>
          <p:nvPr>
            <p:ph idx="1" type="subTitle"/>
          </p:nvPr>
        </p:nvSpPr>
        <p:spPr>
          <a:xfrm>
            <a:off x="937700" y="3043375"/>
            <a:ext cx="21753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3" type="title"/>
          </p:nvPr>
        </p:nvSpPr>
        <p:spPr>
          <a:xfrm>
            <a:off x="3484421" y="269460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6"/>
          <p:cNvSpPr txBox="1"/>
          <p:nvPr>
            <p:ph idx="4" type="subTitle"/>
          </p:nvPr>
        </p:nvSpPr>
        <p:spPr>
          <a:xfrm>
            <a:off x="3484422" y="3043375"/>
            <a:ext cx="21753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"/>
          <p:cNvSpPr txBox="1"/>
          <p:nvPr>
            <p:ph idx="5" type="title"/>
          </p:nvPr>
        </p:nvSpPr>
        <p:spPr>
          <a:xfrm>
            <a:off x="6031149" y="269460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6"/>
          <p:cNvSpPr txBox="1"/>
          <p:nvPr>
            <p:ph idx="6" type="subTitle"/>
          </p:nvPr>
        </p:nvSpPr>
        <p:spPr>
          <a:xfrm>
            <a:off x="6031150" y="3043375"/>
            <a:ext cx="21753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6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06" name="Google Shape;106;p6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" name="Google Shape;107;p6"/>
            <p:cNvCxnSpPr>
              <a:stCxn id="10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8" name="Google Shape;108;p6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6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10" name="Google Shape;110;p6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p6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17" name="Google Shape;117;p6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6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7"/>
          <p:cNvSpPr txBox="1"/>
          <p:nvPr>
            <p:ph idx="2" type="title"/>
          </p:nvPr>
        </p:nvSpPr>
        <p:spPr>
          <a:xfrm>
            <a:off x="1101175" y="17202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7"/>
          <p:cNvSpPr txBox="1"/>
          <p:nvPr>
            <p:ph idx="1" type="subTitle"/>
          </p:nvPr>
        </p:nvSpPr>
        <p:spPr>
          <a:xfrm>
            <a:off x="1101175" y="2163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"/>
          <p:cNvSpPr txBox="1"/>
          <p:nvPr>
            <p:ph idx="3" type="title"/>
          </p:nvPr>
        </p:nvSpPr>
        <p:spPr>
          <a:xfrm>
            <a:off x="3578951" y="17202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7"/>
          <p:cNvSpPr txBox="1"/>
          <p:nvPr>
            <p:ph idx="4" type="subTitle"/>
          </p:nvPr>
        </p:nvSpPr>
        <p:spPr>
          <a:xfrm>
            <a:off x="3578951" y="2163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"/>
          <p:cNvSpPr txBox="1"/>
          <p:nvPr>
            <p:ph idx="5" type="title"/>
          </p:nvPr>
        </p:nvSpPr>
        <p:spPr>
          <a:xfrm>
            <a:off x="2340113" y="31536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7"/>
          <p:cNvSpPr txBox="1"/>
          <p:nvPr>
            <p:ph idx="6" type="subTitle"/>
          </p:nvPr>
        </p:nvSpPr>
        <p:spPr>
          <a:xfrm>
            <a:off x="2340113" y="35968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"/>
          <p:cNvSpPr txBox="1"/>
          <p:nvPr>
            <p:ph idx="7" type="title"/>
          </p:nvPr>
        </p:nvSpPr>
        <p:spPr>
          <a:xfrm>
            <a:off x="4817885" y="31536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7"/>
          <p:cNvSpPr txBox="1"/>
          <p:nvPr>
            <p:ph idx="8" type="subTitle"/>
          </p:nvPr>
        </p:nvSpPr>
        <p:spPr>
          <a:xfrm>
            <a:off x="4817885" y="35968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"/>
          <p:cNvSpPr txBox="1"/>
          <p:nvPr>
            <p:ph idx="9" type="title"/>
          </p:nvPr>
        </p:nvSpPr>
        <p:spPr>
          <a:xfrm>
            <a:off x="6056727" y="17202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7"/>
          <p:cNvSpPr txBox="1"/>
          <p:nvPr>
            <p:ph idx="13" type="subTitle"/>
          </p:nvPr>
        </p:nvSpPr>
        <p:spPr>
          <a:xfrm>
            <a:off x="6056727" y="2163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7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34" name="Google Shape;134;p7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" name="Google Shape;135;p7"/>
            <p:cNvCxnSpPr>
              <a:stCxn id="13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6" name="Google Shape;136;p7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7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38" name="Google Shape;138;p7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45" name="Google Shape;145;p7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7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1895325" y="3148981"/>
            <a:ext cx="5353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9" name="Google Shape;149;p8"/>
          <p:cNvSpPr txBox="1"/>
          <p:nvPr>
            <p:ph idx="1" type="subTitle"/>
          </p:nvPr>
        </p:nvSpPr>
        <p:spPr>
          <a:xfrm>
            <a:off x="1226325" y="1462619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0" name="Google Shape;150;p8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8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53" name="Google Shape;153;p8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4" name="Google Shape;154;p8"/>
            <p:cNvCxnSpPr>
              <a:stCxn id="15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5" name="Google Shape;155;p8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57" name="Google Shape;157;p8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8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64" name="Google Shape;164;p8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9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9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71" name="Google Shape;171;p9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" name="Google Shape;172;p9"/>
            <p:cNvCxnSpPr>
              <a:stCxn id="171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3" name="Google Shape;173;p9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9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75" name="Google Shape;175;p9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82" name="Google Shape;182;p9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/>
          <p:nvPr>
            <p:ph type="title"/>
          </p:nvPr>
        </p:nvSpPr>
        <p:spPr>
          <a:xfrm>
            <a:off x="691800" y="248760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10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7" name="Google Shape;187;p10"/>
          <p:cNvSpPr txBox="1"/>
          <p:nvPr>
            <p:ph idx="1" type="subTitle"/>
          </p:nvPr>
        </p:nvSpPr>
        <p:spPr>
          <a:xfrm>
            <a:off x="1910850" y="3350096"/>
            <a:ext cx="5322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0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10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91" name="Google Shape;191;p10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2" name="Google Shape;192;p10"/>
            <p:cNvCxnSpPr>
              <a:stCxn id="191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3" name="Google Shape;193;p10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10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95" name="Google Shape;195;p10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10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02" name="Google Shape;202;p10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10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5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hyperlink" Target="https://www.youtube.com/watch?v=xBur1v3RxdY" TargetMode="External"/><Relationship Id="rId5" Type="http://schemas.openxmlformats.org/officeDocument/2006/relationships/image" Target="../media/image2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ithub.com/htmw/Languru/wiki" TargetMode="External"/><Relationship Id="rId4" Type="http://schemas.openxmlformats.org/officeDocument/2006/relationships/hyperlink" Target="https://github.com/htmw/Languru/blob/main/documentation/Deliverable5/CS691%20-%20Radiant%20Team%20Technical%20paper_v2.pdf" TargetMode="External"/><Relationship Id="rId5" Type="http://schemas.openxmlformats.org/officeDocument/2006/relationships/hyperlink" Target="https://github.com/htmw/Languru/blob/main/documentation/Deliverable4/Languru%20User%20Manual_Radiants.pdf" TargetMode="External"/><Relationship Id="rId6" Type="http://schemas.openxmlformats.org/officeDocument/2006/relationships/hyperlink" Target="https://github.com/htmw/Languru/blob/main/documentation/Deliverable4/Languru%20-%20Deployment%20Manual.pdf" TargetMode="External"/><Relationship Id="rId7" Type="http://schemas.openxmlformats.org/officeDocument/2006/relationships/hyperlink" Target="https://github.com/htmw/Languru/blob/main/documentation/Deliverable5/LanguruAPI_%20Documentation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tmw/Languru/wiki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"/>
          <p:cNvSpPr txBox="1"/>
          <p:nvPr>
            <p:ph type="ctrTitle"/>
          </p:nvPr>
        </p:nvSpPr>
        <p:spPr>
          <a:xfrm>
            <a:off x="1409700" y="949825"/>
            <a:ext cx="63246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300">
                <a:solidFill>
                  <a:schemeClr val="dk1"/>
                </a:solidFill>
              </a:rPr>
              <a:t>Languru App</a:t>
            </a:r>
            <a:endParaRPr sz="5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900">
                <a:solidFill>
                  <a:schemeClr val="dk2"/>
                </a:solidFill>
              </a:rPr>
              <a:t>Radiant Team</a:t>
            </a:r>
            <a:endParaRPr sz="3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661" name="Google Shape;661;p35"/>
          <p:cNvSpPr txBox="1"/>
          <p:nvPr>
            <p:ph idx="1" type="subTitle"/>
          </p:nvPr>
        </p:nvSpPr>
        <p:spPr>
          <a:xfrm>
            <a:off x="2307550" y="3260675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Fall 23 - CS692 - Capstone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Pace University</a:t>
            </a:r>
            <a:endParaRPr/>
          </a:p>
        </p:txBody>
      </p:sp>
      <p:grpSp>
        <p:nvGrpSpPr>
          <p:cNvPr id="662" name="Google Shape;662;p35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663" name="Google Shape;663;p35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5" name="Google Shape;725;p35"/>
          <p:cNvSpPr txBox="1"/>
          <p:nvPr>
            <p:ph idx="1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1:23</a:t>
            </a:r>
            <a:endParaRPr sz="900"/>
          </a:p>
        </p:txBody>
      </p:sp>
      <p:sp>
        <p:nvSpPr>
          <p:cNvPr id="726" name="Google Shape;726;p35"/>
          <p:cNvSpPr txBox="1"/>
          <p:nvPr>
            <p:ph idx="1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2:36</a:t>
            </a:r>
            <a:endParaRPr sz="900"/>
          </a:p>
        </p:txBody>
      </p:sp>
      <p:sp>
        <p:nvSpPr>
          <p:cNvPr id="727" name="Google Shape;727;p35"/>
          <p:cNvSpPr txBox="1"/>
          <p:nvPr/>
        </p:nvSpPr>
        <p:spPr>
          <a:xfrm>
            <a:off x="3752400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35"/>
          <p:cNvPicPr preferRelativeResize="0"/>
          <p:nvPr/>
        </p:nvPicPr>
        <p:blipFill rotWithShape="1">
          <a:blip r:embed="rId3">
            <a:alphaModFix/>
          </a:blip>
          <a:srcRect b="9216" l="0" r="0" t="9224"/>
          <a:stretch/>
        </p:blipFill>
        <p:spPr>
          <a:xfrm rot="1144">
            <a:off x="4121551" y="2571899"/>
            <a:ext cx="901200" cy="73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4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44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Personas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966" name="Google Shape;966;p44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67" name="Google Shape;967;p44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968" name="Google Shape;968;p44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4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4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4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4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4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4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4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4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4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4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4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4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4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0" name="Google Shape;1030;p44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1" name="Google Shape;1031;p44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2" name="Google Shape;1032;p44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5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1 </a:t>
            </a:r>
            <a:endParaRPr/>
          </a:p>
        </p:txBody>
      </p:sp>
      <p:pic>
        <p:nvPicPr>
          <p:cNvPr id="1038" name="Google Shape;10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950" y="874500"/>
            <a:ext cx="6306101" cy="354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45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Persona 1</a:t>
            </a:r>
            <a:r>
              <a:rPr lang="en" sz="3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6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2 </a:t>
            </a:r>
            <a:endParaRPr/>
          </a:p>
        </p:txBody>
      </p:sp>
      <p:pic>
        <p:nvPicPr>
          <p:cNvPr id="1045" name="Google Shape;10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913" y="883625"/>
            <a:ext cx="6386174" cy="359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46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Persona 2</a:t>
            </a:r>
            <a:r>
              <a:rPr lang="en" sz="3500">
                <a:solidFill>
                  <a:srgbClr val="46A9E7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3500">
              <a:solidFill>
                <a:srgbClr val="46A9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7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3 </a:t>
            </a:r>
            <a:endParaRPr/>
          </a:p>
        </p:txBody>
      </p:sp>
      <p:pic>
        <p:nvPicPr>
          <p:cNvPr id="1052" name="Google Shape;10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963" y="859250"/>
            <a:ext cx="6440074" cy="362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47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Persona 3 </a:t>
            </a:r>
            <a:endParaRPr sz="35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8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48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500"/>
              <a:t>Minimal Viable Product </a:t>
            </a:r>
            <a:r>
              <a:rPr lang="en" sz="3500">
                <a:solidFill>
                  <a:schemeClr val="dk2"/>
                </a:solidFill>
              </a:rPr>
              <a:t>(MVP)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060" name="Google Shape;1060;p48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061" name="Google Shape;1061;p48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062" name="Google Shape;1062;p48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4" name="Google Shape;1124;p48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5" name="Google Shape;1125;p48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6" name="Google Shape;1126;p48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9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Minimal Viable Product (MVP)</a:t>
            </a:r>
            <a:endParaRPr sz="3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2" name="Google Shape;1132;p49"/>
          <p:cNvSpPr txBox="1"/>
          <p:nvPr/>
        </p:nvSpPr>
        <p:spPr>
          <a:xfrm>
            <a:off x="715100" y="1202225"/>
            <a:ext cx="6727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Mobile application with speech recording capability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Machine learning algorithm/API to break down individual spoken words, detect, and note incorrect pronunciations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Server with functionality to receive voice data and send back analyzed data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Server to host machine learning model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naheim"/>
                <a:ea typeface="Anaheim"/>
                <a:cs typeface="Anaheim"/>
                <a:sym typeface="Anaheim"/>
              </a:rPr>
              <a:t>Steps:</a:t>
            </a:r>
            <a:endParaRPr b="1" sz="18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33" name="Google Shape;1133;p49"/>
          <p:cNvPicPr preferRelativeResize="0"/>
          <p:nvPr/>
        </p:nvPicPr>
        <p:blipFill rotWithShape="1">
          <a:blip r:embed="rId3">
            <a:alphaModFix/>
          </a:blip>
          <a:srcRect b="0" l="6586" r="2313" t="0"/>
          <a:stretch/>
        </p:blipFill>
        <p:spPr>
          <a:xfrm>
            <a:off x="1630850" y="3165292"/>
            <a:ext cx="6249149" cy="171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0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/>
              <a:t>Our </a:t>
            </a:r>
            <a:r>
              <a:rPr lang="en" sz="3600">
                <a:solidFill>
                  <a:schemeClr val="dk2"/>
                </a:solidFill>
              </a:rPr>
              <a:t>LOGO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139" name="Google Shape;1139;p50"/>
          <p:cNvSpPr txBox="1"/>
          <p:nvPr>
            <p:ph idx="4294967295" type="body"/>
          </p:nvPr>
        </p:nvSpPr>
        <p:spPr>
          <a:xfrm>
            <a:off x="3932888" y="2087175"/>
            <a:ext cx="42897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91D31"/>
                </a:solidFill>
              </a:rPr>
              <a:t>The app’s name : “Languru” cleverly merges “language” and “guru” to signify its purpose. The dominant theme for the application will be a soothing shade of blue, reflecting a tranquil and user-friendly.</a:t>
            </a:r>
            <a:endParaRPr/>
          </a:p>
        </p:txBody>
      </p:sp>
      <p:pic>
        <p:nvPicPr>
          <p:cNvPr id="1140" name="Google Shape;11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4" y="837862"/>
            <a:ext cx="3467776" cy="346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Mock up design</a:t>
            </a:r>
            <a:endParaRPr sz="2900"/>
          </a:p>
        </p:txBody>
      </p:sp>
      <p:pic>
        <p:nvPicPr>
          <p:cNvPr id="1146" name="Google Shape;11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488" y="1112100"/>
            <a:ext cx="7121025" cy="35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52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52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Technologies</a:t>
            </a:r>
            <a:r>
              <a:rPr lang="en" sz="3600">
                <a:solidFill>
                  <a:srgbClr val="46A9E7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3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Diagrams</a:t>
            </a:r>
            <a:endParaRPr sz="3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3" name="Google Shape;1153;p52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154" name="Google Shape;1154;p52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155" name="Google Shape;1155;p52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7" name="Google Shape;1217;p52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8" name="Google Shape;1218;p52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9" name="Google Shape;1219;p52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3"/>
          <p:cNvSpPr txBox="1"/>
          <p:nvPr>
            <p:ph type="title"/>
          </p:nvPr>
        </p:nvSpPr>
        <p:spPr>
          <a:xfrm>
            <a:off x="1179850" y="1224400"/>
            <a:ext cx="3923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53"/>
          <p:cNvSpPr/>
          <p:nvPr/>
        </p:nvSpPr>
        <p:spPr>
          <a:xfrm>
            <a:off x="5988263" y="1369100"/>
            <a:ext cx="2437800" cy="3239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53"/>
          <p:cNvSpPr/>
          <p:nvPr/>
        </p:nvSpPr>
        <p:spPr>
          <a:xfrm>
            <a:off x="3353100" y="1354125"/>
            <a:ext cx="2437800" cy="3239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53"/>
          <p:cNvSpPr/>
          <p:nvPr/>
        </p:nvSpPr>
        <p:spPr>
          <a:xfrm>
            <a:off x="717938" y="1369100"/>
            <a:ext cx="2437800" cy="3239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53"/>
          <p:cNvSpPr txBox="1"/>
          <p:nvPr/>
        </p:nvSpPr>
        <p:spPr>
          <a:xfrm>
            <a:off x="976300" y="3091525"/>
            <a:ext cx="1921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Javascript</a:t>
            </a:r>
            <a:endParaRPr sz="18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sz="18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9" name="Google Shape;1229;p53"/>
          <p:cNvSpPr txBox="1"/>
          <p:nvPr/>
        </p:nvSpPr>
        <p:spPr>
          <a:xfrm>
            <a:off x="3602841" y="3091525"/>
            <a:ext cx="1921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Amazon Web Services </a:t>
            </a:r>
            <a:endParaRPr sz="18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(Amplify, S3)</a:t>
            </a:r>
            <a:endParaRPr sz="18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0" name="Google Shape;1230;p53"/>
          <p:cNvSpPr txBox="1"/>
          <p:nvPr/>
        </p:nvSpPr>
        <p:spPr>
          <a:xfrm>
            <a:off x="6016775" y="2979225"/>
            <a:ext cx="23808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Amazon Web Services,</a:t>
            </a:r>
            <a:endParaRPr sz="16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React Native, Git, Github, Xcode, </a:t>
            </a:r>
            <a:endParaRPr sz="16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Visual Studio Code, Expo, Jira. </a:t>
            </a:r>
            <a:endParaRPr sz="16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4362292" y="1844387"/>
            <a:ext cx="419443" cy="420487"/>
            <a:chOff x="-3771675" y="3971775"/>
            <a:chExt cx="291300" cy="292025"/>
          </a:xfrm>
        </p:grpSpPr>
        <p:sp>
          <p:nvSpPr>
            <p:cNvPr id="1232" name="Google Shape;1232;p53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</p:grpSp>
      <p:sp>
        <p:nvSpPr>
          <p:cNvPr id="1237" name="Google Shape;1237;p53"/>
          <p:cNvSpPr txBox="1"/>
          <p:nvPr/>
        </p:nvSpPr>
        <p:spPr>
          <a:xfrm>
            <a:off x="954113" y="2400938"/>
            <a:ext cx="19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6E94"/>
                </a:solidFill>
                <a:latin typeface="Lato"/>
                <a:ea typeface="Lato"/>
                <a:cs typeface="Lato"/>
                <a:sym typeface="Lato"/>
              </a:rPr>
              <a:t>Coding Language </a:t>
            </a:r>
            <a:endParaRPr b="1" sz="1800">
              <a:solidFill>
                <a:srgbClr val="336E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8" name="Google Shape;1238;p53"/>
          <p:cNvSpPr txBox="1"/>
          <p:nvPr/>
        </p:nvSpPr>
        <p:spPr>
          <a:xfrm>
            <a:off x="3794263" y="2385500"/>
            <a:ext cx="15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6E94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r>
              <a:rPr b="1" lang="en" sz="2000">
                <a:solidFill>
                  <a:srgbClr val="336E9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2000">
              <a:solidFill>
                <a:srgbClr val="336E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9" name="Google Shape;1239;p53"/>
          <p:cNvSpPr txBox="1"/>
          <p:nvPr/>
        </p:nvSpPr>
        <p:spPr>
          <a:xfrm>
            <a:off x="6587600" y="2400950"/>
            <a:ext cx="13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6E94"/>
                </a:solidFill>
                <a:latin typeface="Lato"/>
                <a:ea typeface="Lato"/>
                <a:cs typeface="Lato"/>
                <a:sym typeface="Lato"/>
              </a:rPr>
              <a:t>Tools</a:t>
            </a:r>
            <a:endParaRPr b="1" sz="1800">
              <a:solidFill>
                <a:srgbClr val="336E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0" name="Google Shape;1240;p53"/>
          <p:cNvSpPr/>
          <p:nvPr/>
        </p:nvSpPr>
        <p:spPr>
          <a:xfrm>
            <a:off x="1749057" y="1868104"/>
            <a:ext cx="375591" cy="373030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53"/>
          <p:cNvSpPr/>
          <p:nvPr/>
        </p:nvSpPr>
        <p:spPr>
          <a:xfrm>
            <a:off x="7019354" y="1877349"/>
            <a:ext cx="356438" cy="354527"/>
          </a:xfrm>
          <a:custGeom>
            <a:rect b="b" l="l" r="r" t="t"/>
            <a:pathLst>
              <a:path extrusionOk="0" h="11689" w="11752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53"/>
          <p:cNvSpPr txBox="1"/>
          <p:nvPr/>
        </p:nvSpPr>
        <p:spPr>
          <a:xfrm>
            <a:off x="3063425" y="4999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C3B1"/>
                </a:solidFill>
                <a:latin typeface="Lato"/>
                <a:ea typeface="Lato"/>
                <a:cs typeface="Lato"/>
                <a:sym typeface="Lato"/>
              </a:rPr>
              <a:t>Technologies</a:t>
            </a:r>
            <a:endParaRPr sz="3000">
              <a:solidFill>
                <a:srgbClr val="00C3B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Our </a:t>
            </a:r>
            <a:r>
              <a:rPr lang="en">
                <a:solidFill>
                  <a:schemeClr val="accent1"/>
                </a:solidFill>
              </a:rPr>
              <a:t>team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34" name="Google Shape;734;p36"/>
          <p:cNvSpPr txBox="1"/>
          <p:nvPr>
            <p:ph idx="2" type="title"/>
          </p:nvPr>
        </p:nvSpPr>
        <p:spPr>
          <a:xfrm>
            <a:off x="1980275" y="3287025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/>
              <a:t>Kate Pham</a:t>
            </a:r>
            <a:endParaRPr sz="1800"/>
          </a:p>
        </p:txBody>
      </p:sp>
      <p:sp>
        <p:nvSpPr>
          <p:cNvPr id="735" name="Google Shape;735;p36"/>
          <p:cNvSpPr txBox="1"/>
          <p:nvPr>
            <p:ph idx="1" type="subTitle"/>
          </p:nvPr>
        </p:nvSpPr>
        <p:spPr>
          <a:xfrm>
            <a:off x="1891175" y="3672825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Developer,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Scrum Master</a:t>
            </a:r>
            <a:endParaRPr/>
          </a:p>
        </p:txBody>
      </p:sp>
      <p:sp>
        <p:nvSpPr>
          <p:cNvPr id="736" name="Google Shape;736;p36"/>
          <p:cNvSpPr txBox="1"/>
          <p:nvPr>
            <p:ph idx="5" type="title"/>
          </p:nvPr>
        </p:nvSpPr>
        <p:spPr>
          <a:xfrm>
            <a:off x="5303575" y="3218925"/>
            <a:ext cx="28404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Indeevara Tadikonda</a:t>
            </a:r>
            <a:endParaRPr sz="1700"/>
          </a:p>
        </p:txBody>
      </p:sp>
      <p:sp>
        <p:nvSpPr>
          <p:cNvPr id="737" name="Google Shape;737;p36"/>
          <p:cNvSpPr txBox="1"/>
          <p:nvPr>
            <p:ph idx="6" type="subTitle"/>
          </p:nvPr>
        </p:nvSpPr>
        <p:spPr>
          <a:xfrm>
            <a:off x="5167213" y="3809025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Developer</a:t>
            </a:r>
            <a:endParaRPr/>
          </a:p>
        </p:txBody>
      </p:sp>
      <p:pic>
        <p:nvPicPr>
          <p:cNvPr id="738" name="Google Shape;738;p36"/>
          <p:cNvPicPr preferRelativeResize="0"/>
          <p:nvPr/>
        </p:nvPicPr>
        <p:blipFill rotWithShape="1">
          <a:blip r:embed="rId3">
            <a:alphaModFix/>
          </a:blip>
          <a:srcRect b="5150" l="0" r="20102" t="43604"/>
          <a:stretch/>
        </p:blipFill>
        <p:spPr>
          <a:xfrm>
            <a:off x="1980275" y="1214988"/>
            <a:ext cx="1997100" cy="17079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739" name="Google Shape;739;p36"/>
          <p:cNvPicPr preferRelativeResize="0"/>
          <p:nvPr/>
        </p:nvPicPr>
        <p:blipFill rotWithShape="1">
          <a:blip r:embed="rId4">
            <a:alphaModFix/>
          </a:blip>
          <a:srcRect b="0" l="0" r="8767" t="51302"/>
          <a:stretch/>
        </p:blipFill>
        <p:spPr>
          <a:xfrm>
            <a:off x="5167225" y="1232688"/>
            <a:ext cx="1997100" cy="16725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4"/>
          <p:cNvSpPr txBox="1"/>
          <p:nvPr>
            <p:ph type="title"/>
          </p:nvPr>
        </p:nvSpPr>
        <p:spPr>
          <a:xfrm>
            <a:off x="1179850" y="1224400"/>
            <a:ext cx="3923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8" name="Google Shape;12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988" y="1031075"/>
            <a:ext cx="6298025" cy="35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54"/>
          <p:cNvSpPr txBox="1"/>
          <p:nvPr/>
        </p:nvSpPr>
        <p:spPr>
          <a:xfrm>
            <a:off x="-438375" y="438400"/>
            <a:ext cx="84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AWS Amplify</a:t>
            </a:r>
            <a:r>
              <a:rPr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was used to manage authenticated users, authentication flow</a:t>
            </a:r>
            <a:endParaRPr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55"/>
          <p:cNvSpPr txBox="1"/>
          <p:nvPr>
            <p:ph type="title"/>
          </p:nvPr>
        </p:nvSpPr>
        <p:spPr>
          <a:xfrm>
            <a:off x="720000" y="591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AWS Amplify </a:t>
            </a:r>
            <a:r>
              <a:rPr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was used to manage user’s data</a:t>
            </a:r>
            <a:endParaRPr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5" name="Google Shape;1255;p55"/>
          <p:cNvPicPr preferRelativeResize="0"/>
          <p:nvPr/>
        </p:nvPicPr>
        <p:blipFill rotWithShape="1">
          <a:blip r:embed="rId3">
            <a:alphaModFix/>
          </a:blip>
          <a:srcRect b="0" l="874" r="874" t="0"/>
          <a:stretch/>
        </p:blipFill>
        <p:spPr>
          <a:xfrm>
            <a:off x="1447338" y="1039775"/>
            <a:ext cx="6249325" cy="35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6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pic>
        <p:nvPicPr>
          <p:cNvPr id="1261" name="Google Shape;12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00" y="908700"/>
            <a:ext cx="5557812" cy="37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56"/>
          <p:cNvSpPr txBox="1"/>
          <p:nvPr/>
        </p:nvSpPr>
        <p:spPr>
          <a:xfrm>
            <a:off x="837775" y="331225"/>
            <a:ext cx="699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System</a:t>
            </a:r>
            <a:r>
              <a:rPr b="1" lang="en" sz="3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Diagram</a:t>
            </a:r>
            <a:endParaRPr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7"/>
          <p:cNvSpPr txBox="1"/>
          <p:nvPr>
            <p:ph type="title"/>
          </p:nvPr>
        </p:nvSpPr>
        <p:spPr>
          <a:xfrm>
            <a:off x="1635304" y="488625"/>
            <a:ext cx="58734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Sequence Diagram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1268" name="Google Shape;1268;p57"/>
          <p:cNvSpPr/>
          <p:nvPr/>
        </p:nvSpPr>
        <p:spPr>
          <a:xfrm>
            <a:off x="1425500" y="1521675"/>
            <a:ext cx="1045500" cy="423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User</a:t>
            </a:r>
            <a:endParaRPr sz="1300"/>
          </a:p>
        </p:txBody>
      </p:sp>
      <p:sp>
        <p:nvSpPr>
          <p:cNvPr id="1269" name="Google Shape;1269;p57"/>
          <p:cNvSpPr/>
          <p:nvPr/>
        </p:nvSpPr>
        <p:spPr>
          <a:xfrm>
            <a:off x="3566025" y="1521675"/>
            <a:ext cx="1045500" cy="423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Languru</a:t>
            </a:r>
            <a:endParaRPr sz="1200"/>
          </a:p>
        </p:txBody>
      </p:sp>
      <p:sp>
        <p:nvSpPr>
          <p:cNvPr id="1270" name="Google Shape;1270;p57"/>
          <p:cNvSpPr/>
          <p:nvPr/>
        </p:nvSpPr>
        <p:spPr>
          <a:xfrm>
            <a:off x="6431275" y="1521675"/>
            <a:ext cx="1045500" cy="423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Speech Recognition</a:t>
            </a:r>
            <a:endParaRPr sz="1200"/>
          </a:p>
        </p:txBody>
      </p:sp>
      <p:cxnSp>
        <p:nvCxnSpPr>
          <p:cNvPr id="1271" name="Google Shape;1271;p57"/>
          <p:cNvCxnSpPr>
            <a:stCxn id="1268" idx="2"/>
          </p:cNvCxnSpPr>
          <p:nvPr/>
        </p:nvCxnSpPr>
        <p:spPr>
          <a:xfrm>
            <a:off x="1948250" y="19449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57"/>
          <p:cNvCxnSpPr>
            <a:stCxn id="1268" idx="2"/>
          </p:cNvCxnSpPr>
          <p:nvPr/>
        </p:nvCxnSpPr>
        <p:spPr>
          <a:xfrm>
            <a:off x="1948250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57"/>
          <p:cNvCxnSpPr/>
          <p:nvPr/>
        </p:nvCxnSpPr>
        <p:spPr>
          <a:xfrm>
            <a:off x="4084125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57"/>
          <p:cNvCxnSpPr/>
          <p:nvPr/>
        </p:nvCxnSpPr>
        <p:spPr>
          <a:xfrm>
            <a:off x="6949375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57"/>
          <p:cNvCxnSpPr/>
          <p:nvPr/>
        </p:nvCxnSpPr>
        <p:spPr>
          <a:xfrm flipH="1" rot="10800000">
            <a:off x="1957475" y="2289125"/>
            <a:ext cx="212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6" name="Google Shape;1276;p57"/>
          <p:cNvCxnSpPr/>
          <p:nvPr/>
        </p:nvCxnSpPr>
        <p:spPr>
          <a:xfrm>
            <a:off x="1963850" y="3822500"/>
            <a:ext cx="213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7" name="Google Shape;1277;p57"/>
          <p:cNvCxnSpPr/>
          <p:nvPr/>
        </p:nvCxnSpPr>
        <p:spPr>
          <a:xfrm>
            <a:off x="4091550" y="2538225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8" name="Google Shape;1278;p57"/>
          <p:cNvCxnSpPr/>
          <p:nvPr/>
        </p:nvCxnSpPr>
        <p:spPr>
          <a:xfrm>
            <a:off x="4091550" y="3052513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79" name="Google Shape;1279;p57"/>
          <p:cNvCxnSpPr/>
          <p:nvPr/>
        </p:nvCxnSpPr>
        <p:spPr>
          <a:xfrm>
            <a:off x="4098050" y="3533100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80" name="Google Shape;1280;p57"/>
          <p:cNvSpPr txBox="1"/>
          <p:nvPr/>
        </p:nvSpPr>
        <p:spPr>
          <a:xfrm>
            <a:off x="2345825" y="2002400"/>
            <a:ext cx="13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Record Audio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1" name="Google Shape;1281;p57"/>
          <p:cNvSpPr txBox="1"/>
          <p:nvPr/>
        </p:nvSpPr>
        <p:spPr>
          <a:xfrm>
            <a:off x="2287000" y="3501925"/>
            <a:ext cx="17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Review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2" name="Google Shape;1282;p57"/>
          <p:cNvSpPr txBox="1"/>
          <p:nvPr/>
        </p:nvSpPr>
        <p:spPr>
          <a:xfrm>
            <a:off x="4740175" y="2215550"/>
            <a:ext cx="16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Process Audio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3" name="Google Shape;1283;p57"/>
          <p:cNvSpPr txBox="1"/>
          <p:nvPr/>
        </p:nvSpPr>
        <p:spPr>
          <a:xfrm>
            <a:off x="4687725" y="2754575"/>
            <a:ext cx="23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Analyze Speech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4" name="Google Shape;1284;p57"/>
          <p:cNvSpPr txBox="1"/>
          <p:nvPr/>
        </p:nvSpPr>
        <p:spPr>
          <a:xfrm>
            <a:off x="4815925" y="3243400"/>
            <a:ext cx="18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Return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58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58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600"/>
              <a:t>Sprint 5</a:t>
            </a:r>
            <a:r>
              <a:rPr lang="en" sz="3600">
                <a:solidFill>
                  <a:srgbClr val="46A9E7"/>
                </a:solidFill>
              </a:rPr>
              <a:t> </a:t>
            </a:r>
            <a:r>
              <a:rPr lang="en" sz="3600">
                <a:solidFill>
                  <a:schemeClr val="dk2"/>
                </a:solidFill>
              </a:rPr>
              <a:t>Recap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1291" name="Google Shape;1291;p58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292" name="Google Shape;1292;p58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293" name="Google Shape;1293;p58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58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8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58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8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8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8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8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8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8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8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8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8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8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8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8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8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8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8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8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8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8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8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8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8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8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8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8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8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8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58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8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58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58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58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8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8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8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5" name="Google Shape;1355;p58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6" name="Google Shape;1356;p58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7" name="Google Shape;1357;p58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Sprint 5 vs Sprint 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3" name="Google Shape;1363;p59"/>
          <p:cNvSpPr txBox="1"/>
          <p:nvPr>
            <p:ph idx="2" type="title"/>
          </p:nvPr>
        </p:nvSpPr>
        <p:spPr>
          <a:xfrm>
            <a:off x="1112375" y="2344938"/>
            <a:ext cx="2649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dk2"/>
                </a:solidFill>
              </a:rPr>
              <a:t>Sprint 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4" name="Google Shape;1364;p59"/>
          <p:cNvSpPr txBox="1"/>
          <p:nvPr>
            <p:ph idx="3" type="title"/>
          </p:nvPr>
        </p:nvSpPr>
        <p:spPr>
          <a:xfrm>
            <a:off x="4466675" y="2344950"/>
            <a:ext cx="2649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dk2"/>
                </a:solidFill>
              </a:rPr>
              <a:t>Sprint 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5" name="Google Shape;1365;p59"/>
          <p:cNvSpPr txBox="1"/>
          <p:nvPr>
            <p:ph idx="1" type="subTitle"/>
          </p:nvPr>
        </p:nvSpPr>
        <p:spPr>
          <a:xfrm>
            <a:off x="3811050" y="2670900"/>
            <a:ext cx="4872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Implemented Quiz Screen with multiple choices for user enhance their knowledge about pronunciation.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Improve user interface by creating  icons for each topic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59"/>
          <p:cNvSpPr txBox="1"/>
          <p:nvPr>
            <p:ph idx="4" type="subTitle"/>
          </p:nvPr>
        </p:nvSpPr>
        <p:spPr>
          <a:xfrm>
            <a:off x="720000" y="2670900"/>
            <a:ext cx="2649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Made Recording Screen more friendly and easier to use for users.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Redesign UI for the app</a:t>
            </a:r>
            <a:endParaRPr/>
          </a:p>
        </p:txBody>
      </p:sp>
      <p:pic>
        <p:nvPicPr>
          <p:cNvPr id="1367" name="Google Shape;136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875" y="1471353"/>
            <a:ext cx="840300" cy="84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8" name="Google Shape;136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1175" y="1471350"/>
            <a:ext cx="840300" cy="840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60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60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600"/>
              <a:t>Improvement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1375" name="Google Shape;1375;p60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376" name="Google Shape;1376;p60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377" name="Google Shape;1377;p60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0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0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0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0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0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9" name="Google Shape;1439;p60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0" name="Google Shape;1440;p60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1" name="Google Shape;1441;p60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6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Improvement made from Professor’s feedback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7" name="Google Shape;1447;p61"/>
          <p:cNvSpPr txBox="1"/>
          <p:nvPr>
            <p:ph idx="6" type="subTitle"/>
          </p:nvPr>
        </p:nvSpPr>
        <p:spPr>
          <a:xfrm>
            <a:off x="3703350" y="3518000"/>
            <a:ext cx="33576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Added Team Velocity chart</a:t>
            </a:r>
            <a:endParaRPr sz="1800"/>
          </a:p>
        </p:txBody>
      </p:sp>
      <p:sp>
        <p:nvSpPr>
          <p:cNvPr id="1448" name="Google Shape;1448;p61"/>
          <p:cNvSpPr txBox="1"/>
          <p:nvPr>
            <p:ph idx="1" type="subTitle"/>
          </p:nvPr>
        </p:nvSpPr>
        <p:spPr>
          <a:xfrm>
            <a:off x="3779168" y="1978275"/>
            <a:ext cx="3509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Matched the key of sprint backlog versus stories completed</a:t>
            </a:r>
            <a:endParaRPr sz="1800"/>
          </a:p>
        </p:txBody>
      </p:sp>
      <p:sp>
        <p:nvSpPr>
          <p:cNvPr id="1449" name="Google Shape;1449;p61"/>
          <p:cNvSpPr/>
          <p:nvPr/>
        </p:nvSpPr>
        <p:spPr>
          <a:xfrm>
            <a:off x="2416575" y="1882115"/>
            <a:ext cx="691500" cy="691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61"/>
          <p:cNvSpPr/>
          <p:nvPr/>
        </p:nvSpPr>
        <p:spPr>
          <a:xfrm>
            <a:off x="2416708" y="3213801"/>
            <a:ext cx="691500" cy="691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1" name="Google Shape;1451;p61"/>
          <p:cNvGrpSpPr/>
          <p:nvPr/>
        </p:nvGrpSpPr>
        <p:grpSpPr>
          <a:xfrm>
            <a:off x="2603481" y="3405667"/>
            <a:ext cx="318152" cy="307847"/>
            <a:chOff x="3270550" y="832575"/>
            <a:chExt cx="499375" cy="483125"/>
          </a:xfrm>
        </p:grpSpPr>
        <p:sp>
          <p:nvSpPr>
            <p:cNvPr id="1452" name="Google Shape;1452;p61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1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1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5" name="Google Shape;1455;p61"/>
          <p:cNvGrpSpPr/>
          <p:nvPr/>
        </p:nvGrpSpPr>
        <p:grpSpPr>
          <a:xfrm>
            <a:off x="2607271" y="2073982"/>
            <a:ext cx="321799" cy="307831"/>
            <a:chOff x="5049750" y="832600"/>
            <a:chExt cx="505100" cy="483100"/>
          </a:xfrm>
        </p:grpSpPr>
        <p:sp>
          <p:nvSpPr>
            <p:cNvPr id="1456" name="Google Shape;1456;p61"/>
            <p:cNvSpPr/>
            <p:nvPr/>
          </p:nvSpPr>
          <p:spPr>
            <a:xfrm>
              <a:off x="5049750" y="832600"/>
              <a:ext cx="505100" cy="483100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1"/>
            <p:cNvSpPr/>
            <p:nvPr/>
          </p:nvSpPr>
          <p:spPr>
            <a:xfrm>
              <a:off x="5216725" y="889175"/>
              <a:ext cx="276000" cy="254400"/>
            </a:xfrm>
            <a:custGeom>
              <a:rect b="b" l="l" r="r" t="t"/>
              <a:pathLst>
                <a:path extrusionOk="0" h="10176" w="1104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2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62"/>
          <p:cNvSpPr txBox="1"/>
          <p:nvPr>
            <p:ph type="title"/>
          </p:nvPr>
        </p:nvSpPr>
        <p:spPr>
          <a:xfrm>
            <a:off x="691800" y="263815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/>
              <a:t>Product Backlog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chemeClr val="dk2"/>
                </a:solidFill>
                <a:highlight>
                  <a:schemeClr val="accent6"/>
                </a:highlight>
              </a:rPr>
              <a:t>And</a:t>
            </a:r>
            <a:r>
              <a:rPr lang="en" sz="2800"/>
              <a:t>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/>
              <a:t>Sprint 6 backlog</a:t>
            </a:r>
            <a:endParaRPr sz="2800"/>
          </a:p>
        </p:txBody>
      </p:sp>
      <p:sp>
        <p:nvSpPr>
          <p:cNvPr id="1464" name="Google Shape;1464;p62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08</a:t>
            </a:r>
            <a:endParaRPr/>
          </a:p>
        </p:txBody>
      </p:sp>
      <p:grpSp>
        <p:nvGrpSpPr>
          <p:cNvPr id="1465" name="Google Shape;1465;p62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466" name="Google Shape;1466;p62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2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2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2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2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2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2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2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2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2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2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2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2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2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2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2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2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2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2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2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62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2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62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62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2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62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2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2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2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2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2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62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62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62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2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62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62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62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62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62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2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62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62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62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62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2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62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62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62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2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62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62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8" name="Google Shape;1528;p62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9" name="Google Shape;1529;p62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0" name="Google Shape;1530;p62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3"/>
          <p:cNvSpPr txBox="1"/>
          <p:nvPr>
            <p:ph type="title"/>
          </p:nvPr>
        </p:nvSpPr>
        <p:spPr>
          <a:xfrm>
            <a:off x="868950" y="48625"/>
            <a:ext cx="7406100" cy="1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Product Backlog</a:t>
            </a:r>
            <a:endParaRPr sz="1900"/>
          </a:p>
        </p:txBody>
      </p:sp>
      <p:graphicFrame>
        <p:nvGraphicFramePr>
          <p:cNvPr id="1536" name="Google Shape;1536;p63"/>
          <p:cNvGraphicFramePr/>
          <p:nvPr/>
        </p:nvGraphicFramePr>
        <p:xfrm>
          <a:off x="821200" y="532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{903F647A-3D14-4655-9F43-287106AD3F48}</a:tableStyleId>
              </a:tblPr>
              <a:tblGrid>
                <a:gridCol w="610925"/>
                <a:gridCol w="795900"/>
                <a:gridCol w="6479150"/>
              </a:tblGrid>
              <a:tr h="44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</a:t>
                      </a:r>
                      <a:endParaRPr b="1"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83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LNG-102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keep track of my progress in pronunciation and fluency So that I can see my improvement over time.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LNG-103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large database choice of words and phrases to practice my speaking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LNG-104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need access to variety of english accents to practice with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LNG-105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a feedback to analyze my stress and intonation patterns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LNG-106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access and manage my personal settings So that I can customize my learning experience according to my preferences.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LNG-108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contextual practice scenarios to practice my pronunciation in different settings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Our </a:t>
            </a:r>
            <a:r>
              <a:rPr lang="en">
                <a:solidFill>
                  <a:schemeClr val="accent1"/>
                </a:solidFill>
              </a:rPr>
              <a:t>team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5" name="Google Shape;745;p37"/>
          <p:cNvSpPr txBox="1"/>
          <p:nvPr>
            <p:ph idx="2" type="title"/>
          </p:nvPr>
        </p:nvSpPr>
        <p:spPr>
          <a:xfrm>
            <a:off x="3484350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/>
              <a:t>Musa Nishat</a:t>
            </a:r>
            <a:endParaRPr sz="1800"/>
          </a:p>
        </p:txBody>
      </p:sp>
      <p:sp>
        <p:nvSpPr>
          <p:cNvPr id="746" name="Google Shape;746;p37"/>
          <p:cNvSpPr txBox="1"/>
          <p:nvPr>
            <p:ph idx="1" type="subTitle"/>
          </p:nvPr>
        </p:nvSpPr>
        <p:spPr>
          <a:xfrm>
            <a:off x="3484350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Developer</a:t>
            </a:r>
            <a:endParaRPr/>
          </a:p>
        </p:txBody>
      </p:sp>
      <p:sp>
        <p:nvSpPr>
          <p:cNvPr id="747" name="Google Shape;747;p37"/>
          <p:cNvSpPr txBox="1"/>
          <p:nvPr>
            <p:ph idx="3" type="title"/>
          </p:nvPr>
        </p:nvSpPr>
        <p:spPr>
          <a:xfrm>
            <a:off x="799559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7C7FF"/>
              </a:buClr>
              <a:buSzPts val="1100"/>
              <a:buFont typeface="Arial"/>
              <a:buNone/>
            </a:pPr>
            <a:r>
              <a:rPr lang="en" sz="1200"/>
              <a:t>Hari harammurthy Krishnamoorthy</a:t>
            </a:r>
            <a:endParaRPr sz="1200"/>
          </a:p>
        </p:txBody>
      </p:sp>
      <p:sp>
        <p:nvSpPr>
          <p:cNvPr id="748" name="Google Shape;748;p37"/>
          <p:cNvSpPr txBox="1"/>
          <p:nvPr>
            <p:ph idx="4" type="subTitle"/>
          </p:nvPr>
        </p:nvSpPr>
        <p:spPr>
          <a:xfrm>
            <a:off x="799538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Quality Analyst and Tester</a:t>
            </a:r>
            <a:endParaRPr/>
          </a:p>
        </p:txBody>
      </p:sp>
      <p:sp>
        <p:nvSpPr>
          <p:cNvPr id="749" name="Google Shape;749;p37"/>
          <p:cNvSpPr txBox="1"/>
          <p:nvPr>
            <p:ph idx="5" type="title"/>
          </p:nvPr>
        </p:nvSpPr>
        <p:spPr>
          <a:xfrm>
            <a:off x="6248700" y="3345450"/>
            <a:ext cx="2362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Noel Sam Routhu </a:t>
            </a:r>
            <a:endParaRPr sz="1400"/>
          </a:p>
        </p:txBody>
      </p:sp>
      <p:sp>
        <p:nvSpPr>
          <p:cNvPr id="750" name="Google Shape;750;p37"/>
          <p:cNvSpPr txBox="1"/>
          <p:nvPr>
            <p:ph idx="6" type="subTitle"/>
          </p:nvPr>
        </p:nvSpPr>
        <p:spPr>
          <a:xfrm>
            <a:off x="6248688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Front-end Developer</a:t>
            </a:r>
            <a:endParaRPr/>
          </a:p>
        </p:txBody>
      </p:sp>
      <p:pic>
        <p:nvPicPr>
          <p:cNvPr id="751" name="Google Shape;751;p37"/>
          <p:cNvPicPr preferRelativeResize="0"/>
          <p:nvPr/>
        </p:nvPicPr>
        <p:blipFill rotWithShape="1">
          <a:blip r:embed="rId3">
            <a:alphaModFix/>
          </a:blip>
          <a:srcRect b="44743" l="8450" r="-2347" t="7752"/>
          <a:stretch/>
        </p:blipFill>
        <p:spPr>
          <a:xfrm>
            <a:off x="952983" y="1378450"/>
            <a:ext cx="1771241" cy="124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7"/>
          <p:cNvPicPr preferRelativeResize="0"/>
          <p:nvPr/>
        </p:nvPicPr>
        <p:blipFill rotWithShape="1">
          <a:blip r:embed="rId4">
            <a:alphaModFix/>
          </a:blip>
          <a:srcRect b="21726" l="1820" r="-1819" t="29743"/>
          <a:stretch/>
        </p:blipFill>
        <p:spPr>
          <a:xfrm>
            <a:off x="3639136" y="1473629"/>
            <a:ext cx="1873361" cy="114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7"/>
          <p:cNvPicPr preferRelativeResize="0"/>
          <p:nvPr/>
        </p:nvPicPr>
        <p:blipFill rotWithShape="1">
          <a:blip r:embed="rId5">
            <a:alphaModFix/>
          </a:blip>
          <a:srcRect b="21967" l="0" r="0" t="6802"/>
          <a:stretch/>
        </p:blipFill>
        <p:spPr>
          <a:xfrm>
            <a:off x="6543775" y="1362978"/>
            <a:ext cx="1434500" cy="12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64"/>
          <p:cNvSpPr txBox="1"/>
          <p:nvPr>
            <p:ph type="title"/>
          </p:nvPr>
        </p:nvSpPr>
        <p:spPr>
          <a:xfrm>
            <a:off x="720000" y="391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Sprint 6 Backlog</a:t>
            </a:r>
            <a:endParaRPr sz="2400"/>
          </a:p>
        </p:txBody>
      </p:sp>
      <p:graphicFrame>
        <p:nvGraphicFramePr>
          <p:cNvPr id="1542" name="Google Shape;1542;p64"/>
          <p:cNvGraphicFramePr/>
          <p:nvPr/>
        </p:nvGraphicFramePr>
        <p:xfrm>
          <a:off x="7794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{903F647A-3D14-4655-9F43-287106AD3F48}</a:tableStyleId>
              </a:tblPr>
              <a:tblGrid>
                <a:gridCol w="978800"/>
                <a:gridCol w="851550"/>
                <a:gridCol w="3855625"/>
                <a:gridCol w="1899225"/>
              </a:tblGrid>
              <a:tr h="15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 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Story Point Estimate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</a:tr>
              <a:tr h="48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LNG-110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want to improve my pronunciation knowledge through a quiz with many questions.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53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icon buttons for each related function or topic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LNG-112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logo in the </a:t>
                      </a: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homepage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Task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ST-11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 Technical Paper 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5"/>
          <p:cNvSpPr txBox="1"/>
          <p:nvPr>
            <p:ph type="title"/>
          </p:nvPr>
        </p:nvSpPr>
        <p:spPr>
          <a:xfrm>
            <a:off x="-671625" y="114300"/>
            <a:ext cx="103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STORIES COMPLETED AND STORIES NOT COMPLETED</a:t>
            </a:r>
            <a:endParaRPr b="1" sz="1600"/>
          </a:p>
        </p:txBody>
      </p:sp>
      <p:graphicFrame>
        <p:nvGraphicFramePr>
          <p:cNvPr id="1548" name="Google Shape;1548;p65"/>
          <p:cNvGraphicFramePr/>
          <p:nvPr/>
        </p:nvGraphicFramePr>
        <p:xfrm>
          <a:off x="1280750" y="943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{903F647A-3D14-4655-9F43-287106AD3F48}</a:tableStyleId>
              </a:tblPr>
              <a:tblGrid>
                <a:gridCol w="654050"/>
                <a:gridCol w="4548050"/>
                <a:gridCol w="803675"/>
                <a:gridCol w="1117300"/>
              </a:tblGrid>
              <a:tr h="3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          </a:t>
                      </a:r>
                      <a:r>
                        <a:rPr b="1" lang="en" sz="10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</a:t>
                      </a:r>
                      <a:r>
                        <a:rPr b="1" lang="en" sz="11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Name</a:t>
                      </a:r>
                      <a:endParaRPr b="1" sz="11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Status </a:t>
                      </a:r>
                      <a:endParaRPr b="1" sz="11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Date</a:t>
                      </a:r>
                      <a:endParaRPr b="1" sz="11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76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LNG-110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want to improve my pronunciation knowledge through a quiz with many questions.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Done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11/07/2023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icon buttons for each related function or topic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Done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11/07/2023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LNG-112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logo in the homepage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Done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11/07/2023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ST-11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 Technical Paper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In progress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66"/>
          <p:cNvSpPr txBox="1"/>
          <p:nvPr>
            <p:ph type="title"/>
          </p:nvPr>
        </p:nvSpPr>
        <p:spPr>
          <a:xfrm>
            <a:off x="720000" y="71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Stories and Acceptance Criteria</a:t>
            </a:r>
            <a:endParaRPr sz="1600"/>
          </a:p>
        </p:txBody>
      </p:sp>
      <p:graphicFrame>
        <p:nvGraphicFramePr>
          <p:cNvPr id="1554" name="Google Shape;1554;p66"/>
          <p:cNvGraphicFramePr/>
          <p:nvPr/>
        </p:nvGraphicFramePr>
        <p:xfrm>
          <a:off x="720000" y="745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{903F647A-3D14-4655-9F43-287106AD3F48}</a:tableStyleId>
              </a:tblPr>
              <a:tblGrid>
                <a:gridCol w="856950"/>
                <a:gridCol w="6250750"/>
                <a:gridCol w="773175"/>
              </a:tblGrid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Stories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Summary 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Status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64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-89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be able to receive feedback about my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check if I’m pronounced correct or incorrect and improve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check their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open the Training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the app shows a record button and a sample words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when I recorded my voice, the feed back and scored will show up on screen.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3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- 90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be able to practice on different topics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improve my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improve their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open the Training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the app shows a number of popular topics: life, food, education,..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when I clicked on a topic, it will show many words based on that topic.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67"/>
          <p:cNvSpPr txBox="1"/>
          <p:nvPr>
            <p:ph type="title"/>
          </p:nvPr>
        </p:nvSpPr>
        <p:spPr>
          <a:xfrm>
            <a:off x="662850" y="52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Stories and Acceptance Criteria</a:t>
            </a:r>
            <a:endParaRPr sz="1600"/>
          </a:p>
        </p:txBody>
      </p:sp>
      <p:graphicFrame>
        <p:nvGraphicFramePr>
          <p:cNvPr id="1560" name="Google Shape;1560;p67"/>
          <p:cNvGraphicFramePr/>
          <p:nvPr/>
        </p:nvGraphicFramePr>
        <p:xfrm>
          <a:off x="631550" y="7891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{903F647A-3D14-4655-9F43-287106AD3F48}</a:tableStyleId>
              </a:tblPr>
              <a:tblGrid>
                <a:gridCol w="856950"/>
                <a:gridCol w="6250750"/>
                <a:gridCol w="773175"/>
              </a:tblGrid>
              <a:tr h="35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Stories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Summary 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Status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64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-91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be able to update my personal information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manage it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update their phone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open the profile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the app shows  a list of user information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when I click on update button, my profile information will change as expected.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- 92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have a navigation bar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go between screen easier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navigate from homepage to training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in the home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I clicked on Training icon at the bottom of the screen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I was navigated to the desired page.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68"/>
          <p:cNvSpPr txBox="1"/>
          <p:nvPr>
            <p:ph type="title"/>
          </p:nvPr>
        </p:nvSpPr>
        <p:spPr>
          <a:xfrm>
            <a:off x="720000" y="-5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Test Cases</a:t>
            </a:r>
            <a:endParaRPr sz="3000"/>
          </a:p>
        </p:txBody>
      </p:sp>
      <p:graphicFrame>
        <p:nvGraphicFramePr>
          <p:cNvPr id="1566" name="Google Shape;1566;p68"/>
          <p:cNvGraphicFramePr/>
          <p:nvPr/>
        </p:nvGraphicFramePr>
        <p:xfrm>
          <a:off x="586688" y="4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{903F647A-3D14-4655-9F43-287106AD3F48}</a:tableStyleId>
              </a:tblPr>
              <a:tblGrid>
                <a:gridCol w="869325"/>
                <a:gridCol w="971175"/>
                <a:gridCol w="920200"/>
                <a:gridCol w="920200"/>
                <a:gridCol w="920200"/>
                <a:gridCol w="920200"/>
                <a:gridCol w="920200"/>
                <a:gridCol w="809800"/>
                <a:gridCol w="809800"/>
              </a:tblGrid>
              <a:tr h="34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647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47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4478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47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4478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47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4478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1" name="Google Shape;1571;p69"/>
          <p:cNvGraphicFramePr/>
          <p:nvPr/>
        </p:nvGraphicFramePr>
        <p:xfrm>
          <a:off x="559338" y="51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{0E64D7F3-85BA-4EE9-9491-ED7877F9F399}</a:tableStyleId>
              </a:tblPr>
              <a:tblGrid>
                <a:gridCol w="568050"/>
                <a:gridCol w="1122400"/>
                <a:gridCol w="985200"/>
                <a:gridCol w="985200"/>
                <a:gridCol w="1025875"/>
                <a:gridCol w="970850"/>
                <a:gridCol w="1103725"/>
                <a:gridCol w="845150"/>
                <a:gridCol w="628425"/>
              </a:tblGrid>
              <a:tr h="813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624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used User Name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&lt;used Username &gt;</a:t>
                      </a:r>
                      <a:endParaRPr sz="70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525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48935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6" name="Google Shape;1576;p70"/>
          <p:cNvGraphicFramePr/>
          <p:nvPr/>
        </p:nvGraphicFramePr>
        <p:xfrm>
          <a:off x="447600" y="269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{0E64D7F3-85BA-4EE9-9491-ED7877F9F399}</a:tableStyleId>
              </a:tblPr>
              <a:tblGrid>
                <a:gridCol w="925325"/>
                <a:gridCol w="1109275"/>
                <a:gridCol w="1194125"/>
                <a:gridCol w="1161525"/>
                <a:gridCol w="1072950"/>
                <a:gridCol w="1466675"/>
                <a:gridCol w="846525"/>
                <a:gridCol w="620200"/>
              </a:tblGrid>
              <a:tr h="82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5860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TC_HOMEPAGE_3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welcome message should show up on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if a welcome message appear on the home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TC_HOMEPAGE_3</a:t>
                      </a:r>
                      <a:endParaRPr sz="900">
                        <a:solidFill>
                          <a:srgbClr val="44444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should be able to search from homepage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Homepage can show expected results.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752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TC_HOMEPAGE_3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open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Homepage should appear when user click on it.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1" name="Google Shape;1581;p71"/>
          <p:cNvGraphicFramePr/>
          <p:nvPr/>
        </p:nvGraphicFramePr>
        <p:xfrm>
          <a:off x="520863" y="11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{0E64D7F3-85BA-4EE9-9491-ED7877F9F399}</a:tableStyleId>
              </a:tblPr>
              <a:tblGrid>
                <a:gridCol w="807075"/>
                <a:gridCol w="1047500"/>
                <a:gridCol w="961625"/>
                <a:gridCol w="961625"/>
                <a:gridCol w="829075"/>
                <a:gridCol w="854075"/>
                <a:gridCol w="1251550"/>
                <a:gridCol w="735400"/>
                <a:gridCol w="794575"/>
              </a:tblGrid>
              <a:tr h="1245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7816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TC_FGPASS_6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Forgot Password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Should direct to the email in order to change password.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Password resetted and send back to login page.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6" name="Google Shape;1586;p72"/>
          <p:cNvGraphicFramePr/>
          <p:nvPr/>
        </p:nvGraphicFramePr>
        <p:xfrm>
          <a:off x="550963" y="43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{0E64D7F3-85BA-4EE9-9491-ED7877F9F399}</a:tableStyleId>
              </a:tblPr>
              <a:tblGrid>
                <a:gridCol w="775700"/>
                <a:gridCol w="1023675"/>
                <a:gridCol w="939750"/>
                <a:gridCol w="939750"/>
                <a:gridCol w="990100"/>
                <a:gridCol w="914575"/>
                <a:gridCol w="1082700"/>
                <a:gridCol w="770875"/>
                <a:gridCol w="604925"/>
              </a:tblGrid>
              <a:tr h="118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6438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Profile editable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Users can existing profile information successfully.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PASS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7483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features in Profile page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On the Profile page, users should be able to see list of features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PASS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1" name="Google Shape;1591;p73"/>
          <p:cNvGraphicFramePr/>
          <p:nvPr/>
        </p:nvGraphicFramePr>
        <p:xfrm>
          <a:off x="679525" y="96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{0E64D7F3-85BA-4EE9-9491-ED7877F9F399}</a:tableStyleId>
              </a:tblPr>
              <a:tblGrid>
                <a:gridCol w="784400"/>
                <a:gridCol w="1018050"/>
                <a:gridCol w="934600"/>
                <a:gridCol w="934600"/>
                <a:gridCol w="984650"/>
                <a:gridCol w="909550"/>
                <a:gridCol w="1243350"/>
                <a:gridCol w="717650"/>
                <a:gridCol w="484000"/>
              </a:tblGrid>
              <a:tr h="62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240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record their voice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Record voice successfully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68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39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their feedback after they recorded their voice.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score will show up after voice was recorded.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634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300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 topics that they want to practice and open it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topics category will show up as expected.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1433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369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where was pronounce incorrectly.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can see the part was pronounce incorrect which is underlined.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67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9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access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can see the part was pronounce incorrect which is underlined.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9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3369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dk2"/>
                </a:solidFill>
                <a:highlight>
                  <a:schemeClr val="accent6"/>
                </a:highlight>
              </a:rPr>
              <a:t>Agenda</a:t>
            </a:r>
            <a:endParaRPr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  <p:sp>
        <p:nvSpPr>
          <p:cNvPr id="759" name="Google Shape;759;p38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0" name="Google Shape;760;p38"/>
          <p:cNvSpPr txBox="1"/>
          <p:nvPr/>
        </p:nvSpPr>
        <p:spPr>
          <a:xfrm>
            <a:off x="720000" y="1923975"/>
            <a:ext cx="259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Project Description</a:t>
            </a:r>
            <a:endParaRPr sz="17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1" name="Google Shape;761;p38"/>
          <p:cNvSpPr txBox="1"/>
          <p:nvPr/>
        </p:nvSpPr>
        <p:spPr>
          <a:xfrm>
            <a:off x="3317100" y="1923975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Team Working Agreement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2" name="Google Shape;762;p38"/>
          <p:cNvSpPr txBox="1"/>
          <p:nvPr/>
        </p:nvSpPr>
        <p:spPr>
          <a:xfrm>
            <a:off x="6030750" y="1805000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Personas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3" name="Google Shape;763;p38"/>
          <p:cNvSpPr txBox="1"/>
          <p:nvPr/>
        </p:nvSpPr>
        <p:spPr>
          <a:xfrm>
            <a:off x="720000" y="3713375"/>
            <a:ext cx="259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Minimal Viable Product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4" name="Google Shape;764;p38"/>
          <p:cNvSpPr txBox="1"/>
          <p:nvPr/>
        </p:nvSpPr>
        <p:spPr>
          <a:xfrm>
            <a:off x="3327300" y="3713375"/>
            <a:ext cx="2751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Technologies, 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Diagrams</a:t>
            </a:r>
            <a:endParaRPr sz="23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5" name="Google Shape;765;p38"/>
          <p:cNvSpPr txBox="1"/>
          <p:nvPr/>
        </p:nvSpPr>
        <p:spPr>
          <a:xfrm>
            <a:off x="6030750" y="3655125"/>
            <a:ext cx="225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Sprint 5 Recap</a:t>
            </a:r>
            <a:endParaRPr sz="19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6" name="Google Shape;766;p38"/>
          <p:cNvSpPr/>
          <p:nvPr/>
        </p:nvSpPr>
        <p:spPr>
          <a:xfrm>
            <a:off x="830100" y="1408863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8"/>
          <p:cNvSpPr txBox="1"/>
          <p:nvPr>
            <p:ph idx="9" type="title"/>
          </p:nvPr>
        </p:nvSpPr>
        <p:spPr>
          <a:xfrm>
            <a:off x="830100" y="14088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68" name="Google Shape;768;p38"/>
          <p:cNvSpPr/>
          <p:nvPr/>
        </p:nvSpPr>
        <p:spPr>
          <a:xfrm>
            <a:off x="3430413" y="1408863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8"/>
          <p:cNvSpPr txBox="1"/>
          <p:nvPr>
            <p:ph idx="13" type="title"/>
          </p:nvPr>
        </p:nvSpPr>
        <p:spPr>
          <a:xfrm>
            <a:off x="3430437" y="14088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0" name="Google Shape;770;p38"/>
          <p:cNvSpPr/>
          <p:nvPr/>
        </p:nvSpPr>
        <p:spPr>
          <a:xfrm>
            <a:off x="6087600" y="1396375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8"/>
          <p:cNvSpPr txBox="1"/>
          <p:nvPr>
            <p:ph idx="14" type="title"/>
          </p:nvPr>
        </p:nvSpPr>
        <p:spPr>
          <a:xfrm>
            <a:off x="6087648" y="1421386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72" name="Google Shape;772;p38"/>
          <p:cNvSpPr/>
          <p:nvPr/>
        </p:nvSpPr>
        <p:spPr>
          <a:xfrm>
            <a:off x="830081" y="3185775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8"/>
          <p:cNvSpPr txBox="1"/>
          <p:nvPr>
            <p:ph idx="15" type="title"/>
          </p:nvPr>
        </p:nvSpPr>
        <p:spPr>
          <a:xfrm>
            <a:off x="830127" y="3210786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74" name="Google Shape;774;p38"/>
          <p:cNvSpPr/>
          <p:nvPr/>
        </p:nvSpPr>
        <p:spPr>
          <a:xfrm>
            <a:off x="3430418" y="3263550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8"/>
          <p:cNvSpPr txBox="1"/>
          <p:nvPr>
            <p:ph idx="15" type="title"/>
          </p:nvPr>
        </p:nvSpPr>
        <p:spPr>
          <a:xfrm>
            <a:off x="3430464" y="32885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76" name="Google Shape;776;p38"/>
          <p:cNvSpPr/>
          <p:nvPr/>
        </p:nvSpPr>
        <p:spPr>
          <a:xfrm>
            <a:off x="6184644" y="3276050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8"/>
          <p:cNvSpPr txBox="1"/>
          <p:nvPr>
            <p:ph idx="15" type="title"/>
          </p:nvPr>
        </p:nvSpPr>
        <p:spPr>
          <a:xfrm>
            <a:off x="6184689" y="33010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4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74"/>
          <p:cNvSpPr txBox="1"/>
          <p:nvPr>
            <p:ph type="title"/>
          </p:nvPr>
        </p:nvSpPr>
        <p:spPr>
          <a:xfrm>
            <a:off x="691800" y="263815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/>
              <a:t>Metrics</a:t>
            </a:r>
            <a:endParaRPr sz="3000"/>
          </a:p>
        </p:txBody>
      </p:sp>
      <p:sp>
        <p:nvSpPr>
          <p:cNvPr id="1598" name="Google Shape;1598;p74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09</a:t>
            </a:r>
            <a:endParaRPr/>
          </a:p>
        </p:txBody>
      </p:sp>
      <p:grpSp>
        <p:nvGrpSpPr>
          <p:cNvPr id="1599" name="Google Shape;1599;p74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600" name="Google Shape;1600;p74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4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4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4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4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4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4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4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4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4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4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4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4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4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4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4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4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4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4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4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4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4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4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4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4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4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4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4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4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74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4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4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4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4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4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4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4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4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74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74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74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4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4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4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4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4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4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4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4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4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4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4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4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4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4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4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4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4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4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4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4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4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2" name="Google Shape;1662;p74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3" name="Google Shape;1663;p74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4" name="Google Shape;1664;p74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75"/>
          <p:cNvSpPr txBox="1"/>
          <p:nvPr>
            <p:ph type="title"/>
          </p:nvPr>
        </p:nvSpPr>
        <p:spPr>
          <a:xfrm>
            <a:off x="720000" y="-2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500"/>
              <a:t>Burndown chart</a:t>
            </a:r>
            <a:endParaRPr sz="2500"/>
          </a:p>
        </p:txBody>
      </p:sp>
      <p:pic>
        <p:nvPicPr>
          <p:cNvPr id="1670" name="Google Shape;16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450" y="530725"/>
            <a:ext cx="6139948" cy="408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76"/>
          <p:cNvSpPr txBox="1"/>
          <p:nvPr>
            <p:ph type="title"/>
          </p:nvPr>
        </p:nvSpPr>
        <p:spPr>
          <a:xfrm>
            <a:off x="720000" y="-2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500"/>
              <a:t>Velocity</a:t>
            </a:r>
            <a:r>
              <a:rPr lang="en" sz="2500"/>
              <a:t> chart</a:t>
            </a:r>
            <a:endParaRPr sz="2500"/>
          </a:p>
        </p:txBody>
      </p:sp>
      <p:pic>
        <p:nvPicPr>
          <p:cNvPr id="1676" name="Google Shape;167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24" y="621338"/>
            <a:ext cx="5408149" cy="390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77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77"/>
          <p:cNvSpPr txBox="1"/>
          <p:nvPr>
            <p:ph type="title"/>
          </p:nvPr>
        </p:nvSpPr>
        <p:spPr>
          <a:xfrm>
            <a:off x="691800" y="263815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/>
              <a:t>Retrospective</a:t>
            </a:r>
            <a:endParaRPr sz="3000"/>
          </a:p>
        </p:txBody>
      </p:sp>
      <p:sp>
        <p:nvSpPr>
          <p:cNvPr id="1683" name="Google Shape;1683;p77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10</a:t>
            </a:r>
            <a:endParaRPr/>
          </a:p>
        </p:txBody>
      </p:sp>
      <p:grpSp>
        <p:nvGrpSpPr>
          <p:cNvPr id="1684" name="Google Shape;1684;p77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685" name="Google Shape;1685;p77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77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77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77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77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77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77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77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77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77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77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77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77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77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77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77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77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77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77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77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77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77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77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77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7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7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77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77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77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77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77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77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77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77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77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77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77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77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77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77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77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77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7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77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77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77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77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77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77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77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77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77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77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77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77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77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77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77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77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77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77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77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7" name="Google Shape;1747;p77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8" name="Google Shape;1748;p77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9" name="Google Shape;1749;p77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78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Retrospective</a:t>
            </a:r>
            <a:endParaRPr sz="2500"/>
          </a:p>
        </p:txBody>
      </p:sp>
      <p:sp>
        <p:nvSpPr>
          <p:cNvPr id="1755" name="Google Shape;1755;p78"/>
          <p:cNvSpPr txBox="1"/>
          <p:nvPr>
            <p:ph idx="4294967295" type="title"/>
          </p:nvPr>
        </p:nvSpPr>
        <p:spPr>
          <a:xfrm>
            <a:off x="5218388" y="1121250"/>
            <a:ext cx="2175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What went well</a:t>
            </a:r>
            <a:endParaRPr sz="1400"/>
          </a:p>
        </p:txBody>
      </p:sp>
      <p:sp>
        <p:nvSpPr>
          <p:cNvPr id="1756" name="Google Shape;1756;p78"/>
          <p:cNvSpPr txBox="1"/>
          <p:nvPr>
            <p:ph idx="4294967295" type="subTitle"/>
          </p:nvPr>
        </p:nvSpPr>
        <p:spPr>
          <a:xfrm>
            <a:off x="5218400" y="1477350"/>
            <a:ext cx="34272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tried really hard to finish the presentation on time.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Improved our user interface and </a:t>
            </a:r>
            <a:r>
              <a:rPr lang="en"/>
              <a:t>implemented</a:t>
            </a:r>
            <a:r>
              <a:rPr lang="en"/>
              <a:t> Quiz screen </a:t>
            </a:r>
            <a:endParaRPr sz="1600"/>
          </a:p>
        </p:txBody>
      </p:sp>
      <p:sp>
        <p:nvSpPr>
          <p:cNvPr id="1757" name="Google Shape;1757;p78"/>
          <p:cNvSpPr txBox="1"/>
          <p:nvPr>
            <p:ph idx="4294967295" type="title"/>
          </p:nvPr>
        </p:nvSpPr>
        <p:spPr>
          <a:xfrm>
            <a:off x="387330" y="2134950"/>
            <a:ext cx="2995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What holds us back?</a:t>
            </a:r>
            <a:endParaRPr sz="1400"/>
          </a:p>
        </p:txBody>
      </p:sp>
      <p:sp>
        <p:nvSpPr>
          <p:cNvPr id="1758" name="Google Shape;1758;p78"/>
          <p:cNvSpPr txBox="1"/>
          <p:nvPr>
            <p:ph idx="4294967295" type="subTitle"/>
          </p:nvPr>
        </p:nvSpPr>
        <p:spPr>
          <a:xfrm>
            <a:off x="442850" y="2446000"/>
            <a:ext cx="3284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Communication</a:t>
            </a:r>
            <a:r>
              <a:rPr lang="en"/>
              <a:t> Breakdown within the team made difficult to track the process thus resulted delays and inefficiencies </a:t>
            </a:r>
            <a:endParaRPr/>
          </a:p>
        </p:txBody>
      </p:sp>
      <p:sp>
        <p:nvSpPr>
          <p:cNvPr id="1759" name="Google Shape;1759;p78"/>
          <p:cNvSpPr txBox="1"/>
          <p:nvPr>
            <p:ph idx="4294967295" type="title"/>
          </p:nvPr>
        </p:nvSpPr>
        <p:spPr>
          <a:xfrm>
            <a:off x="5505955" y="3249950"/>
            <a:ext cx="3043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Next Steps</a:t>
            </a:r>
            <a:endParaRPr sz="1400"/>
          </a:p>
        </p:txBody>
      </p:sp>
      <p:sp>
        <p:nvSpPr>
          <p:cNvPr id="1760" name="Google Shape;1760;p78"/>
          <p:cNvSpPr txBox="1"/>
          <p:nvPr>
            <p:ph idx="4294967295" type="subTitle"/>
          </p:nvPr>
        </p:nvSpPr>
        <p:spPr>
          <a:xfrm>
            <a:off x="4923950" y="3491850"/>
            <a:ext cx="4220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should focus on enhancing team communication through regular updates and better collaboration.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We'll also allocate more time for technical exploration and problem-solving </a:t>
            </a:r>
            <a:endParaRPr/>
          </a:p>
        </p:txBody>
      </p:sp>
      <p:sp>
        <p:nvSpPr>
          <p:cNvPr id="1761" name="Google Shape;1761;p78"/>
          <p:cNvSpPr txBox="1"/>
          <p:nvPr>
            <p:ph idx="4294967295" type="title"/>
          </p:nvPr>
        </p:nvSpPr>
        <p:spPr>
          <a:xfrm>
            <a:off x="3794507" y="1141989"/>
            <a:ext cx="1070400" cy="734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62" name="Google Shape;1762;p78"/>
          <p:cNvSpPr txBox="1"/>
          <p:nvPr>
            <p:ph idx="4294967295" type="title"/>
          </p:nvPr>
        </p:nvSpPr>
        <p:spPr>
          <a:xfrm>
            <a:off x="3794300" y="2258020"/>
            <a:ext cx="1070400" cy="723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63" name="Google Shape;1763;p78"/>
          <p:cNvSpPr txBox="1"/>
          <p:nvPr>
            <p:ph idx="4294967295" type="title"/>
          </p:nvPr>
        </p:nvSpPr>
        <p:spPr>
          <a:xfrm>
            <a:off x="3794497" y="3491838"/>
            <a:ext cx="1070400" cy="723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79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79"/>
          <p:cNvSpPr txBox="1"/>
          <p:nvPr>
            <p:ph type="title"/>
          </p:nvPr>
        </p:nvSpPr>
        <p:spPr>
          <a:xfrm>
            <a:off x="691800" y="263815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/>
              <a:t>Sprint 7</a:t>
            </a:r>
            <a:endParaRPr sz="3000"/>
          </a:p>
        </p:txBody>
      </p:sp>
      <p:sp>
        <p:nvSpPr>
          <p:cNvPr id="1770" name="Google Shape;1770;p79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11</a:t>
            </a:r>
            <a:endParaRPr/>
          </a:p>
        </p:txBody>
      </p:sp>
      <p:grpSp>
        <p:nvGrpSpPr>
          <p:cNvPr id="1771" name="Google Shape;1771;p79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772" name="Google Shape;1772;p79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79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79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79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79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79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79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79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79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79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79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79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79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79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79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79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79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79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79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79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79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79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79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79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79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79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79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79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79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79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79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79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79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79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79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79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79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79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79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79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79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79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79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79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79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79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79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79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79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79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79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79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79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79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79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79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79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79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79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79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79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79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4" name="Google Shape;1834;p79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5" name="Google Shape;1835;p79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6" name="Google Shape;1836;p79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1" name="Google Shape;1841;p80"/>
          <p:cNvGraphicFramePr/>
          <p:nvPr/>
        </p:nvGraphicFramePr>
        <p:xfrm>
          <a:off x="1081800" y="55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{0E64D7F3-85BA-4EE9-9491-ED7877F9F399}</a:tableStyleId>
              </a:tblPr>
              <a:tblGrid>
                <a:gridCol w="893650"/>
                <a:gridCol w="677975"/>
                <a:gridCol w="2750350"/>
                <a:gridCol w="958300"/>
                <a:gridCol w="1868675"/>
              </a:tblGrid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Status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 Point Estimate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047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LNG-113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see the result in a progress bar for better understanding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do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LNG-114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experience the screens with better fonts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do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LNG-115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set themes, change passwords using the settings screen.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do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Task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LNG-70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 Technical Paper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do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2" name="Google Shape;1842;p80"/>
          <p:cNvSpPr txBox="1"/>
          <p:nvPr/>
        </p:nvSpPr>
        <p:spPr>
          <a:xfrm>
            <a:off x="550700" y="82825"/>
            <a:ext cx="80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Stories planned and committed for Sprint 7</a:t>
            </a:r>
            <a:endParaRPr sz="1600"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81"/>
          <p:cNvSpPr txBox="1"/>
          <p:nvPr/>
        </p:nvSpPr>
        <p:spPr>
          <a:xfrm>
            <a:off x="1100250" y="-69025"/>
            <a:ext cx="694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App Screenshots</a:t>
            </a:r>
            <a:endParaRPr sz="1100"/>
          </a:p>
        </p:txBody>
      </p:sp>
      <p:pic>
        <p:nvPicPr>
          <p:cNvPr id="1848" name="Google Shape;1848;p81"/>
          <p:cNvPicPr preferRelativeResize="0"/>
          <p:nvPr/>
        </p:nvPicPr>
        <p:blipFill rotWithShape="1">
          <a:blip r:embed="rId3">
            <a:alphaModFix/>
          </a:blip>
          <a:srcRect b="0" l="0" r="0" t="5580"/>
          <a:stretch/>
        </p:blipFill>
        <p:spPr>
          <a:xfrm>
            <a:off x="3451988" y="621500"/>
            <a:ext cx="2111574" cy="390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81"/>
          <p:cNvPicPr preferRelativeResize="0"/>
          <p:nvPr/>
        </p:nvPicPr>
        <p:blipFill rotWithShape="1">
          <a:blip r:embed="rId4">
            <a:alphaModFix/>
          </a:blip>
          <a:srcRect b="0" l="-4199" r="0" t="8533"/>
          <a:stretch/>
        </p:blipFill>
        <p:spPr>
          <a:xfrm>
            <a:off x="727750" y="648775"/>
            <a:ext cx="2111574" cy="384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81"/>
          <p:cNvPicPr preferRelativeResize="0"/>
          <p:nvPr/>
        </p:nvPicPr>
        <p:blipFill rotWithShape="1">
          <a:blip r:embed="rId5">
            <a:alphaModFix/>
          </a:blip>
          <a:srcRect b="0" l="0" r="0" t="5580"/>
          <a:stretch/>
        </p:blipFill>
        <p:spPr>
          <a:xfrm>
            <a:off x="6071325" y="621500"/>
            <a:ext cx="2111574" cy="390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82"/>
          <p:cNvSpPr txBox="1"/>
          <p:nvPr/>
        </p:nvSpPr>
        <p:spPr>
          <a:xfrm>
            <a:off x="1100250" y="-69025"/>
            <a:ext cx="694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App Screenshots</a:t>
            </a:r>
            <a:endParaRPr sz="1100"/>
          </a:p>
        </p:txBody>
      </p:sp>
      <p:pic>
        <p:nvPicPr>
          <p:cNvPr id="1856" name="Google Shape;1856;p82"/>
          <p:cNvPicPr preferRelativeResize="0"/>
          <p:nvPr/>
        </p:nvPicPr>
        <p:blipFill rotWithShape="1">
          <a:blip r:embed="rId3">
            <a:alphaModFix/>
          </a:blip>
          <a:srcRect b="0" l="0" r="0" t="6384"/>
          <a:stretch/>
        </p:blipFill>
        <p:spPr>
          <a:xfrm>
            <a:off x="3458113" y="688500"/>
            <a:ext cx="1934526" cy="388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82"/>
          <p:cNvPicPr preferRelativeResize="0"/>
          <p:nvPr/>
        </p:nvPicPr>
        <p:blipFill rotWithShape="1">
          <a:blip r:embed="rId4">
            <a:alphaModFix/>
          </a:blip>
          <a:srcRect b="0" l="0" r="0" t="5829"/>
          <a:stretch/>
        </p:blipFill>
        <p:spPr>
          <a:xfrm>
            <a:off x="987175" y="745913"/>
            <a:ext cx="1859625" cy="376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82"/>
          <p:cNvPicPr preferRelativeResize="0"/>
          <p:nvPr/>
        </p:nvPicPr>
        <p:blipFill rotWithShape="1">
          <a:blip r:embed="rId5">
            <a:alphaModFix/>
          </a:blip>
          <a:srcRect b="0" l="0" r="0" t="5580"/>
          <a:stretch/>
        </p:blipFill>
        <p:spPr>
          <a:xfrm>
            <a:off x="6100275" y="688500"/>
            <a:ext cx="2018376" cy="376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83"/>
          <p:cNvSpPr txBox="1"/>
          <p:nvPr/>
        </p:nvSpPr>
        <p:spPr>
          <a:xfrm>
            <a:off x="1100250" y="-69025"/>
            <a:ext cx="694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App Screenshots</a:t>
            </a:r>
            <a:endParaRPr sz="1100"/>
          </a:p>
        </p:txBody>
      </p:sp>
      <p:pic>
        <p:nvPicPr>
          <p:cNvPr id="1864" name="Google Shape;1864;p83"/>
          <p:cNvPicPr preferRelativeResize="0"/>
          <p:nvPr/>
        </p:nvPicPr>
        <p:blipFill rotWithShape="1">
          <a:blip r:embed="rId3">
            <a:alphaModFix/>
          </a:blip>
          <a:srcRect b="0" l="0" r="0" t="5132"/>
          <a:stretch/>
        </p:blipFill>
        <p:spPr>
          <a:xfrm>
            <a:off x="1177250" y="714900"/>
            <a:ext cx="2082851" cy="3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83"/>
          <p:cNvPicPr preferRelativeResize="0"/>
          <p:nvPr/>
        </p:nvPicPr>
        <p:blipFill rotWithShape="1">
          <a:blip r:embed="rId4">
            <a:alphaModFix/>
          </a:blip>
          <a:srcRect b="0" l="0" r="0" t="5132"/>
          <a:stretch/>
        </p:blipFill>
        <p:spPr>
          <a:xfrm>
            <a:off x="3622600" y="714900"/>
            <a:ext cx="2082851" cy="3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83"/>
          <p:cNvPicPr preferRelativeResize="0"/>
          <p:nvPr/>
        </p:nvPicPr>
        <p:blipFill rotWithShape="1">
          <a:blip r:embed="rId5">
            <a:alphaModFix/>
          </a:blip>
          <a:srcRect b="0" l="0" r="0" t="3044"/>
          <a:stretch/>
        </p:blipFill>
        <p:spPr>
          <a:xfrm>
            <a:off x="6067950" y="622050"/>
            <a:ext cx="1836800" cy="389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dk2"/>
                </a:solidFill>
                <a:highlight>
                  <a:schemeClr val="accent6"/>
                </a:highlight>
              </a:rPr>
              <a:t>Agenda</a:t>
            </a:r>
            <a:endParaRPr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  <p:sp>
        <p:nvSpPr>
          <p:cNvPr id="783" name="Google Shape;783;p39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84" name="Google Shape;784;p39"/>
          <p:cNvSpPr txBox="1"/>
          <p:nvPr/>
        </p:nvSpPr>
        <p:spPr>
          <a:xfrm>
            <a:off x="720000" y="1923975"/>
            <a:ext cx="259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Improvements</a:t>
            </a:r>
            <a:endParaRPr sz="17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5" name="Google Shape;785;p39"/>
          <p:cNvSpPr txBox="1"/>
          <p:nvPr/>
        </p:nvSpPr>
        <p:spPr>
          <a:xfrm>
            <a:off x="3349875" y="2103488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Product Backlog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and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Sprint 5 Backlog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6" name="Google Shape;786;p39"/>
          <p:cNvSpPr txBox="1"/>
          <p:nvPr/>
        </p:nvSpPr>
        <p:spPr>
          <a:xfrm>
            <a:off x="6030750" y="2119763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Metrics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7" name="Google Shape;787;p39"/>
          <p:cNvSpPr txBox="1"/>
          <p:nvPr/>
        </p:nvSpPr>
        <p:spPr>
          <a:xfrm>
            <a:off x="720000" y="3713375"/>
            <a:ext cx="259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Retrospective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8" name="Google Shape;788;p39"/>
          <p:cNvSpPr txBox="1"/>
          <p:nvPr/>
        </p:nvSpPr>
        <p:spPr>
          <a:xfrm>
            <a:off x="3196200" y="3622575"/>
            <a:ext cx="2751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Sprint 7 plan</a:t>
            </a:r>
            <a:endParaRPr sz="23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9" name="Google Shape;789;p39"/>
          <p:cNvSpPr txBox="1"/>
          <p:nvPr/>
        </p:nvSpPr>
        <p:spPr>
          <a:xfrm>
            <a:off x="6030750" y="3828075"/>
            <a:ext cx="225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Application Demo</a:t>
            </a:r>
            <a:endParaRPr sz="19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0" name="Google Shape;790;p39"/>
          <p:cNvSpPr/>
          <p:nvPr/>
        </p:nvSpPr>
        <p:spPr>
          <a:xfrm>
            <a:off x="830100" y="1408863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9"/>
          <p:cNvSpPr txBox="1"/>
          <p:nvPr>
            <p:ph idx="9" type="title"/>
          </p:nvPr>
        </p:nvSpPr>
        <p:spPr>
          <a:xfrm>
            <a:off x="830100" y="14088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792" name="Google Shape;792;p39"/>
          <p:cNvSpPr/>
          <p:nvPr/>
        </p:nvSpPr>
        <p:spPr>
          <a:xfrm>
            <a:off x="3430413" y="1408863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9"/>
          <p:cNvSpPr txBox="1"/>
          <p:nvPr>
            <p:ph idx="13" type="title"/>
          </p:nvPr>
        </p:nvSpPr>
        <p:spPr>
          <a:xfrm>
            <a:off x="3430437" y="14088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794" name="Google Shape;794;p39"/>
          <p:cNvSpPr/>
          <p:nvPr/>
        </p:nvSpPr>
        <p:spPr>
          <a:xfrm>
            <a:off x="6087600" y="1396375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9"/>
          <p:cNvSpPr txBox="1"/>
          <p:nvPr>
            <p:ph idx="14" type="title"/>
          </p:nvPr>
        </p:nvSpPr>
        <p:spPr>
          <a:xfrm>
            <a:off x="6087648" y="1421386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796" name="Google Shape;796;p39"/>
          <p:cNvSpPr/>
          <p:nvPr/>
        </p:nvSpPr>
        <p:spPr>
          <a:xfrm>
            <a:off x="830081" y="3185775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9"/>
          <p:cNvSpPr txBox="1"/>
          <p:nvPr>
            <p:ph idx="15" type="title"/>
          </p:nvPr>
        </p:nvSpPr>
        <p:spPr>
          <a:xfrm>
            <a:off x="830127" y="3210786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798" name="Google Shape;798;p39"/>
          <p:cNvSpPr/>
          <p:nvPr/>
        </p:nvSpPr>
        <p:spPr>
          <a:xfrm>
            <a:off x="3430418" y="3263550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9"/>
          <p:cNvSpPr txBox="1"/>
          <p:nvPr>
            <p:ph idx="15" type="title"/>
          </p:nvPr>
        </p:nvSpPr>
        <p:spPr>
          <a:xfrm>
            <a:off x="3430464" y="32885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800" name="Google Shape;800;p39"/>
          <p:cNvSpPr/>
          <p:nvPr/>
        </p:nvSpPr>
        <p:spPr>
          <a:xfrm>
            <a:off x="6184644" y="3276050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9"/>
          <p:cNvSpPr txBox="1"/>
          <p:nvPr>
            <p:ph idx="15" type="title"/>
          </p:nvPr>
        </p:nvSpPr>
        <p:spPr>
          <a:xfrm>
            <a:off x="6184689" y="33010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12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8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  <p:pic>
        <p:nvPicPr>
          <p:cNvPr id="1872" name="Google Shape;187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24" y="1522800"/>
            <a:ext cx="3971200" cy="19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84"/>
          <p:cNvSpPr txBox="1"/>
          <p:nvPr/>
        </p:nvSpPr>
        <p:spPr>
          <a:xfrm>
            <a:off x="5251775" y="1522800"/>
            <a:ext cx="34326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37373"/>
                </a:solidFill>
              </a:rPr>
              <a:t>We use a Rapid API for our mobile application. This API allows us to generate a pronunciation assessment after the user records their voice in English.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37373"/>
                </a:solidFill>
              </a:rPr>
              <a:t>API key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37373"/>
                </a:solidFill>
              </a:rPr>
              <a:t>	</a:t>
            </a:r>
            <a:r>
              <a:rPr lang="en" sz="120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X-RapidAPI-Key'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'5623000057mshd4b67eaccabf3f7p1b2ec9jsn33578c2e2c23'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85"/>
          <p:cNvSpPr txBox="1"/>
          <p:nvPr>
            <p:ph type="title"/>
          </p:nvPr>
        </p:nvSpPr>
        <p:spPr>
          <a:xfrm>
            <a:off x="715100" y="445025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Sample Request</a:t>
            </a:r>
            <a:endParaRPr/>
          </a:p>
        </p:txBody>
      </p:sp>
      <p:sp>
        <p:nvSpPr>
          <p:cNvPr id="1879" name="Google Shape;1879;p85"/>
          <p:cNvSpPr txBox="1"/>
          <p:nvPr/>
        </p:nvSpPr>
        <p:spPr>
          <a:xfrm>
            <a:off x="1056075" y="1190725"/>
            <a:ext cx="7768200" cy="3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data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 "audio_base64"</a:t>
            </a: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: "UklGRmBLAgBXQVZFZm10IBAAAAABAAEAgD4AAAB9AAACABAAZGF0YTxLAgABAP7/AgD+/wIA//8BAP7/AgD+/wIA//8AAAEA/v8CAP7/AgD+/wMA/P8FAPr/BgD7/wQA/f8CAP7/AgD+/wEAAQD+/wEAAAAAAAAAAQD9/wQA/f8CAP7/AgD+/wMA/f8CAP//AAABAP//AgD8/wUA/P8DAP7/AQD+/wIA/v8BAP//AAD//wIA//8CAAAAAQACAAAAAwD//wMA/v8DAPz/AgD9//7////8/////v/9///////+/wMA/v8NABYAEQASAA8ACgAJAAoACwAJAA4ABwAMAAcABQAIAAIACAACAAUAAgAAAP7/BwAcABIAEgAMAAcAAwACAAUAAwAGAAYAAwAGAAEAAgADAAAAAwABAP7/AAD4//7/9f/8//X/9f/1//D/8//u//H/7v/t/+7/7f/u//D/7f/x/+z/8f/s//L/7P/w/+3/8f/u//P/8f/3//D/+v/y//r/9f/3//v/+f/8//v/+//7//7//P////////8AAP7/AgD//wQA/v8EAAwD9/wUAAQABAAQAAAAGAAAABQADAAQABQADAAUABQAEAAcABAAGAAQABwAEAAgAAwAIAAUABwAHAAQACAACAAgAAwAIAAQABwABAAcAAAAHAAEABQAEAAQAAwAEAAEABAAAAAQAAAABAA==",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"audio_format": "wav",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"text": apples"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86"/>
          <p:cNvSpPr txBox="1"/>
          <p:nvPr>
            <p:ph type="title"/>
          </p:nvPr>
        </p:nvSpPr>
        <p:spPr>
          <a:xfrm>
            <a:off x="717600" y="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API Sample Response</a:t>
            </a:r>
            <a:endParaRPr sz="2600"/>
          </a:p>
        </p:txBody>
      </p:sp>
      <p:sp>
        <p:nvSpPr>
          <p:cNvPr id="1885" name="Google Shape;1885;p86"/>
          <p:cNvSpPr txBox="1"/>
          <p:nvPr/>
        </p:nvSpPr>
        <p:spPr>
          <a:xfrm>
            <a:off x="2194925" y="572700"/>
            <a:ext cx="4520100" cy="4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"status": "success",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"text_score": 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"text": "apple",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"word_score_list":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"word": "apple",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"quality_score": 100,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"phone_score_list":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"phone": "ae",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"stress_level": 1,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"extent":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12,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27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"quality_score": 100,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"stress_score": 100,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"predicted_stress_level": 2,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"word_extent":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1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"sound_most_like": "ae"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87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87"/>
          <p:cNvSpPr txBox="1"/>
          <p:nvPr>
            <p:ph type="title"/>
          </p:nvPr>
        </p:nvSpPr>
        <p:spPr>
          <a:xfrm>
            <a:off x="691800" y="263815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/>
              <a:t>Live Application Demo</a:t>
            </a:r>
            <a:endParaRPr sz="3000"/>
          </a:p>
        </p:txBody>
      </p:sp>
      <p:sp>
        <p:nvSpPr>
          <p:cNvPr id="1892" name="Google Shape;1892;p87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12</a:t>
            </a:r>
            <a:endParaRPr/>
          </a:p>
        </p:txBody>
      </p:sp>
      <p:grpSp>
        <p:nvGrpSpPr>
          <p:cNvPr id="1893" name="Google Shape;1893;p87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894" name="Google Shape;1894;p87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87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87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87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87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7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87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87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7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87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87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87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7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87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87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7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87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87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7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87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87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7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87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87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87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87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87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87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87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7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87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87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87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87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7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87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87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87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7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87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87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7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87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87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87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7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87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87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87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7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87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87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7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87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87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87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7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87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87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7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87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87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6" name="Google Shape;1956;p87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7" name="Google Shape;1957;p87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8" name="Google Shape;1958;p87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3" name="Google Shape;1963;p88"/>
          <p:cNvGrpSpPr/>
          <p:nvPr/>
        </p:nvGrpSpPr>
        <p:grpSpPr>
          <a:xfrm>
            <a:off x="1112621" y="1273217"/>
            <a:ext cx="3945917" cy="2597053"/>
            <a:chOff x="238125" y="505300"/>
            <a:chExt cx="7143225" cy="4701400"/>
          </a:xfrm>
        </p:grpSpPr>
        <p:sp>
          <p:nvSpPr>
            <p:cNvPr id="1964" name="Google Shape;1964;p88"/>
            <p:cNvSpPr/>
            <p:nvPr/>
          </p:nvSpPr>
          <p:spPr>
            <a:xfrm>
              <a:off x="238125" y="505300"/>
              <a:ext cx="7143225" cy="4701400"/>
            </a:xfrm>
            <a:custGeom>
              <a:rect b="b" l="l" r="r" t="t"/>
              <a:pathLst>
                <a:path extrusionOk="0" h="188056" w="285729">
                  <a:moveTo>
                    <a:pt x="14551" y="0"/>
                  </a:moveTo>
                  <a:cubicBezTo>
                    <a:pt x="6503" y="0"/>
                    <a:pt x="0" y="6503"/>
                    <a:pt x="0" y="14550"/>
                  </a:cubicBezTo>
                  <a:lnTo>
                    <a:pt x="0" y="173473"/>
                  </a:lnTo>
                  <a:cubicBezTo>
                    <a:pt x="0" y="176495"/>
                    <a:pt x="888" y="179288"/>
                    <a:pt x="2464" y="181618"/>
                  </a:cubicBezTo>
                  <a:cubicBezTo>
                    <a:pt x="5092" y="185493"/>
                    <a:pt x="9524" y="188055"/>
                    <a:pt x="14551" y="188055"/>
                  </a:cubicBezTo>
                  <a:lnTo>
                    <a:pt x="271147" y="188055"/>
                  </a:lnTo>
                  <a:cubicBezTo>
                    <a:pt x="275811" y="188055"/>
                    <a:pt x="279949" y="185856"/>
                    <a:pt x="282610" y="182472"/>
                  </a:cubicBezTo>
                  <a:cubicBezTo>
                    <a:pt x="284547" y="180010"/>
                    <a:pt x="285729" y="176889"/>
                    <a:pt x="285729" y="173473"/>
                  </a:cubicBezTo>
                  <a:lnTo>
                    <a:pt x="285729" y="14550"/>
                  </a:lnTo>
                  <a:cubicBezTo>
                    <a:pt x="285729" y="6503"/>
                    <a:pt x="279195" y="0"/>
                    <a:pt x="27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88"/>
            <p:cNvSpPr/>
            <p:nvPr/>
          </p:nvSpPr>
          <p:spPr>
            <a:xfrm>
              <a:off x="6839450" y="2685225"/>
              <a:ext cx="341575" cy="341600"/>
            </a:xfrm>
            <a:custGeom>
              <a:rect b="b" l="l" r="r" t="t"/>
              <a:pathLst>
                <a:path extrusionOk="0" h="13664" w="13663">
                  <a:moveTo>
                    <a:pt x="6831" y="1"/>
                  </a:moveTo>
                  <a:cubicBezTo>
                    <a:pt x="3056" y="1"/>
                    <a:pt x="0" y="3054"/>
                    <a:pt x="0" y="6832"/>
                  </a:cubicBezTo>
                  <a:cubicBezTo>
                    <a:pt x="0" y="10607"/>
                    <a:pt x="3056" y="13663"/>
                    <a:pt x="6831" y="13663"/>
                  </a:cubicBezTo>
                  <a:cubicBezTo>
                    <a:pt x="10609" y="13663"/>
                    <a:pt x="13662" y="10607"/>
                    <a:pt x="13662" y="6832"/>
                  </a:cubicBezTo>
                  <a:cubicBezTo>
                    <a:pt x="13662" y="3054"/>
                    <a:pt x="10609" y="1"/>
                    <a:pt x="6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88"/>
            <p:cNvSpPr/>
            <p:nvPr/>
          </p:nvSpPr>
          <p:spPr>
            <a:xfrm>
              <a:off x="585347" y="2372398"/>
              <a:ext cx="134675" cy="967225"/>
            </a:xfrm>
            <a:custGeom>
              <a:rect b="b" l="l" r="r" t="t"/>
              <a:pathLst>
                <a:path extrusionOk="0" h="38689" w="5387">
                  <a:moveTo>
                    <a:pt x="986" y="0"/>
                  </a:moveTo>
                  <a:cubicBezTo>
                    <a:pt x="461" y="0"/>
                    <a:pt x="1" y="460"/>
                    <a:pt x="1" y="986"/>
                  </a:cubicBezTo>
                  <a:lnTo>
                    <a:pt x="1" y="37672"/>
                  </a:lnTo>
                  <a:cubicBezTo>
                    <a:pt x="1" y="38229"/>
                    <a:pt x="461" y="38689"/>
                    <a:pt x="986" y="38689"/>
                  </a:cubicBezTo>
                  <a:lnTo>
                    <a:pt x="4402" y="38689"/>
                  </a:lnTo>
                  <a:cubicBezTo>
                    <a:pt x="4927" y="38689"/>
                    <a:pt x="5387" y="38229"/>
                    <a:pt x="5387" y="37672"/>
                  </a:cubicBezTo>
                  <a:lnTo>
                    <a:pt x="5387" y="986"/>
                  </a:lnTo>
                  <a:cubicBezTo>
                    <a:pt x="5387" y="460"/>
                    <a:pt x="4927" y="0"/>
                    <a:pt x="4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67" name="Google Shape;1967;p88"/>
          <p:cNvPicPr preferRelativeResize="0"/>
          <p:nvPr/>
        </p:nvPicPr>
        <p:blipFill rotWithShape="1">
          <a:blip r:embed="rId3">
            <a:alphaModFix/>
          </a:blip>
          <a:srcRect b="22906" l="0" r="0" t="22901"/>
          <a:stretch/>
        </p:blipFill>
        <p:spPr>
          <a:xfrm rot="1697">
            <a:off x="1635624" y="1342800"/>
            <a:ext cx="3038100" cy="164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68" name="Google Shape;1968;p88"/>
          <p:cNvSpPr txBox="1"/>
          <p:nvPr>
            <p:ph type="title"/>
          </p:nvPr>
        </p:nvSpPr>
        <p:spPr>
          <a:xfrm>
            <a:off x="5472975" y="1635175"/>
            <a:ext cx="3568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Demo App</a:t>
            </a:r>
            <a:endParaRPr/>
          </a:p>
        </p:txBody>
      </p:sp>
      <p:sp>
        <p:nvSpPr>
          <p:cNvPr id="1969" name="Google Shape;1969;p88"/>
          <p:cNvSpPr txBox="1"/>
          <p:nvPr>
            <p:ph idx="1" type="subTitle"/>
          </p:nvPr>
        </p:nvSpPr>
        <p:spPr>
          <a:xfrm>
            <a:off x="5472975" y="2388725"/>
            <a:ext cx="25584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Click here to watch!</a:t>
            </a:r>
            <a:endParaRPr/>
          </a:p>
        </p:txBody>
      </p:sp>
      <p:pic>
        <p:nvPicPr>
          <p:cNvPr id="1970" name="Google Shape;1970;p88"/>
          <p:cNvPicPr preferRelativeResize="0"/>
          <p:nvPr/>
        </p:nvPicPr>
        <p:blipFill rotWithShape="1">
          <a:blip r:embed="rId5">
            <a:alphaModFix/>
          </a:blip>
          <a:srcRect b="0" l="7827" r="7827" t="68801"/>
          <a:stretch/>
        </p:blipFill>
        <p:spPr>
          <a:xfrm>
            <a:off x="1513225" y="2876225"/>
            <a:ext cx="3282900" cy="7542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1" name="Google Shape;1971;p88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89"/>
          <p:cNvSpPr txBox="1"/>
          <p:nvPr>
            <p:ph type="title"/>
          </p:nvPr>
        </p:nvSpPr>
        <p:spPr>
          <a:xfrm>
            <a:off x="2541125" y="1518875"/>
            <a:ext cx="3923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091D3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 page link</a:t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091D3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Updated Technical Paper</a:t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091D31"/>
                </a:solid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 Manual Link</a:t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091D31"/>
                </a:solidFill>
                <a:latin typeface="Anaheim"/>
                <a:ea typeface="Anaheim"/>
                <a:cs typeface="Anaheim"/>
                <a:sym typeface="Anahei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Deployment Manual Link</a:t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091D31"/>
                </a:solid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API Documentation</a:t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89"/>
          <p:cNvSpPr txBox="1"/>
          <p:nvPr>
            <p:ph idx="1" type="subTitle"/>
          </p:nvPr>
        </p:nvSpPr>
        <p:spPr>
          <a:xfrm>
            <a:off x="2065200" y="668975"/>
            <a:ext cx="50136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Krona One"/>
                <a:ea typeface="Krona One"/>
                <a:cs typeface="Krona One"/>
                <a:sym typeface="Krona One"/>
              </a:rPr>
              <a:t>Thank you!</a:t>
            </a:r>
            <a:endParaRPr sz="3600"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78" name="Google Shape;1978;p89"/>
          <p:cNvSpPr txBox="1"/>
          <p:nvPr/>
        </p:nvSpPr>
        <p:spPr>
          <a:xfrm>
            <a:off x="3440100" y="4044675"/>
            <a:ext cx="226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Krona One"/>
                <a:ea typeface="Krona One"/>
                <a:cs typeface="Krona One"/>
                <a:sym typeface="Krona One"/>
              </a:rPr>
              <a:t>Radiant Team</a:t>
            </a:r>
            <a:endParaRPr sz="1500"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0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0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Project</a:t>
            </a:r>
            <a:r>
              <a:rPr lang="en" sz="4000"/>
              <a:t> </a:t>
            </a:r>
            <a:r>
              <a:rPr lang="en" sz="4000">
                <a:solidFill>
                  <a:schemeClr val="dk2"/>
                </a:solidFill>
              </a:rPr>
              <a:t>Description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808" name="Google Shape;808;p40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09" name="Google Shape;809;p40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810" name="Google Shape;810;p40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0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0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0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0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2" name="Google Shape;872;p40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3" name="Google Shape;873;p40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40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9" name="Google Shape;879;p41"/>
          <p:cNvGraphicFramePr/>
          <p:nvPr/>
        </p:nvGraphicFramePr>
        <p:xfrm>
          <a:off x="774350" y="556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{0E64D7F3-85BA-4EE9-9491-ED7877F9F399}</a:tableStyleId>
              </a:tblPr>
              <a:tblGrid>
                <a:gridCol w="1761175"/>
                <a:gridCol w="5607625"/>
              </a:tblGrid>
              <a:tr h="2946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Project Description</a:t>
                      </a:r>
                      <a:endParaRPr b="1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/>
                    </a:solidFill>
                  </a:tcPr>
                </a:tc>
                <a:tc hMerge="1"/>
              </a:tr>
              <a:tr h="20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Project Name: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Languru</a:t>
                      </a:r>
                      <a:endParaRPr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Team: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Radiant</a:t>
                      </a:r>
                      <a:endParaRPr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9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Project Description: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Recording voice and breaking down the sound of a word with real-time feedback on users pronunciation accuracy.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For</a:t>
                      </a:r>
                      <a:r>
                        <a:rPr lang="en" sz="850"/>
                        <a:t> customers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who</a:t>
                      </a:r>
                      <a:r>
                        <a:rPr lang="en" sz="850"/>
                        <a:t> want to </a:t>
                      </a:r>
                      <a:r>
                        <a:rPr lang="en" sz="850">
                          <a:highlight>
                            <a:srgbClr val="FFFFFF"/>
                          </a:highlight>
                        </a:rPr>
                        <a:t>improve their English pronunciation</a:t>
                      </a:r>
                      <a:r>
                        <a:rPr lang="en" sz="850">
                          <a:solidFill>
                            <a:srgbClr val="1B1F23"/>
                          </a:solidFill>
                          <a:highlight>
                            <a:srgbClr val="FFFFFF"/>
                          </a:highlight>
                        </a:rPr>
                        <a:t>. </a:t>
                      </a:r>
                      <a:endParaRPr sz="850">
                        <a:solidFill>
                          <a:srgbClr val="1B1F2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the</a:t>
                      </a:r>
                      <a:r>
                        <a:rPr lang="en" sz="850"/>
                        <a:t> Languru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is a</a:t>
                      </a:r>
                      <a:r>
                        <a:rPr lang="en" sz="850"/>
                        <a:t> mobile app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that</a:t>
                      </a:r>
                      <a:r>
                        <a:rPr lang="en" sz="850"/>
                        <a:t> checks users’ single words and provides accurate feedback.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unlike</a:t>
                      </a:r>
                      <a:r>
                        <a:rPr lang="en" sz="850"/>
                        <a:t> the traditional way English learners get feedback from their teachers.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our application</a:t>
                      </a:r>
                      <a:r>
                        <a:rPr lang="en" sz="750"/>
                        <a:t> </a:t>
                      </a:r>
                      <a:r>
                        <a:rPr lang="en" sz="850">
                          <a:highlight>
                            <a:srgbClr val="FFFFFF"/>
                          </a:highlight>
                        </a:rPr>
                        <a:t>brings together the best of language and guru to help English learners improve their pronunciation and fluency.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 hMerge="1"/>
              </a:tr>
              <a:tr h="712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Benefit Outcomes: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- Users can improve their speaking skill anywhere and anytime.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- Users can record their voice and receive feedback from Languru to improve.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- Users will have a number of topics to choose to master their speaking skill.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Github Link: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850" u="sng">
                          <a:solidFill>
                            <a:schemeClr val="hlink"/>
                          </a:solidFill>
                          <a:hlinkClick r:id="rId3"/>
                        </a:rPr>
                        <a:t>https://github.com/htmw/Languru/wiki</a:t>
                      </a:r>
                      <a:endParaRPr sz="850" u="sng">
                        <a:solidFill>
                          <a:schemeClr val="hlink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2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2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Team</a:t>
            </a:r>
            <a:r>
              <a:rPr lang="en" sz="3600"/>
              <a:t> </a:t>
            </a:r>
            <a:r>
              <a:rPr lang="en" sz="3600">
                <a:solidFill>
                  <a:schemeClr val="dk2"/>
                </a:solidFill>
              </a:rPr>
              <a:t>Working Agreement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886" name="Google Shape;886;p42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87" name="Google Shape;887;p42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888" name="Google Shape;888;p42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0" name="Google Shape;950;p42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1" name="Google Shape;951;p42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2" name="Google Shape;952;p42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3"/>
          <p:cNvSpPr txBox="1"/>
          <p:nvPr>
            <p:ph type="title"/>
          </p:nvPr>
        </p:nvSpPr>
        <p:spPr>
          <a:xfrm>
            <a:off x="1179850" y="1224400"/>
            <a:ext cx="3923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8" name="Google Shape;9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75" y="472338"/>
            <a:ext cx="3675525" cy="419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823" y="472350"/>
            <a:ext cx="3794477" cy="41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ud Music Player Brand Profile by Slidesgo">
  <a:themeElements>
    <a:clrScheme name="Simple Light">
      <a:dk1>
        <a:srgbClr val="191919"/>
      </a:dk1>
      <a:lt1>
        <a:srgbClr val="FFFFFF"/>
      </a:lt1>
      <a:dk2>
        <a:srgbClr val="FF7BAB"/>
      </a:dk2>
      <a:lt2>
        <a:srgbClr val="3FA8F4"/>
      </a:lt2>
      <a:accent1>
        <a:srgbClr val="7CED8E"/>
      </a:accent1>
      <a:accent2>
        <a:srgbClr val="3199B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